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Lst>
  <p:sldSz cy="6858000" cx="12192000"/>
  <p:notesSz cx="6858000" cy="9144000"/>
  <p:embeddedFontLst>
    <p:embeddedFont>
      <p:font typeface="Poppins"/>
      <p:regular r:id="rId80"/>
      <p:bold r:id="rId81"/>
      <p:italic r:id="rId82"/>
      <p:boldItalic r:id="rId83"/>
    </p:embeddedFont>
    <p:embeddedFont>
      <p:font typeface="Century Gothic"/>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8" roundtripDataSignature="AMtx7miHnyZJVaZAI6Q+b2TzR7e/RHTw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C41A9E4-4C53-4EBB-BB30-9072F5B429B0}">
  <a:tblStyle styleId="{1C41A9E4-4C53-4EBB-BB30-9072F5B429B0}"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regular.fntdata"/><Relationship Id="rId83" Type="http://schemas.openxmlformats.org/officeDocument/2006/relationships/font" Target="fonts/Poppins-boldItalic.fntdata"/><Relationship Id="rId42" Type="http://schemas.openxmlformats.org/officeDocument/2006/relationships/slide" Target="slides/slide37.xml"/><Relationship Id="rId86" Type="http://schemas.openxmlformats.org/officeDocument/2006/relationships/font" Target="fonts/CenturyGothic-italic.fntdata"/><Relationship Id="rId41" Type="http://schemas.openxmlformats.org/officeDocument/2006/relationships/slide" Target="slides/slide36.xml"/><Relationship Id="rId85" Type="http://schemas.openxmlformats.org/officeDocument/2006/relationships/font" Target="fonts/CenturyGothic-bold.fntdata"/><Relationship Id="rId44" Type="http://schemas.openxmlformats.org/officeDocument/2006/relationships/slide" Target="slides/slide39.xml"/><Relationship Id="rId88" Type="http://customschemas.google.com/relationships/presentationmetadata" Target="metadata"/><Relationship Id="rId43" Type="http://schemas.openxmlformats.org/officeDocument/2006/relationships/slide" Target="slides/slide38.xml"/><Relationship Id="rId87" Type="http://schemas.openxmlformats.org/officeDocument/2006/relationships/font" Target="fonts/CenturyGothic-boldItalic.fntdata"/><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regular.fntdata"/><Relationship Id="rId82" Type="http://schemas.openxmlformats.org/officeDocument/2006/relationships/font" Target="fonts/Poppins-italic.fntdata"/><Relationship Id="rId81" Type="http://schemas.openxmlformats.org/officeDocument/2006/relationships/font" Target="fonts/Poppins-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that you are going to read a biography aloud. Tell them that a biography is one kind of narrative nonfiction. A biography is the true story of a person’s life. The text can be about a person who is still alive or a person who lived in the past. As you read, students should listen for clues to figure out whether or not the person you are reading about lived long ago.</a:t>
            </a:r>
            <a:endParaRPr/>
          </a:p>
          <a:p>
            <a:pPr indent="-215900" lvl="0" marL="228600" rtl="0" algn="l">
              <a:lnSpc>
                <a:spcPct val="100000"/>
              </a:lnSpc>
              <a:spcBef>
                <a:spcPts val="0"/>
              </a:spcBef>
              <a:spcAft>
                <a:spcPts val="0"/>
              </a:spcAft>
              <a:buSzPts val="1200"/>
              <a:buFont typeface="Calibri"/>
              <a:buAutoNum type="arabicPeriod"/>
            </a:pPr>
            <a:r>
              <a:rPr lang="en-US"/>
              <a:t>READ the entire text aloud without stopping for the Think Aloud callouts. </a:t>
            </a:r>
            <a:endParaRPr/>
          </a:p>
          <a:p>
            <a:pPr indent="-215900" lvl="0" marL="228600" rtl="0" algn="l">
              <a:lnSpc>
                <a:spcPct val="100000"/>
              </a:lnSpc>
              <a:spcBef>
                <a:spcPts val="0"/>
              </a:spcBef>
              <a:spcAft>
                <a:spcPts val="0"/>
              </a:spcAft>
              <a:buSzPts val="1200"/>
              <a:buFont typeface="Calibri"/>
              <a:buAutoNum type="arabicPeriod"/>
            </a:pPr>
            <a:r>
              <a:rPr lang="en-US"/>
              <a:t>REREAD the text aloud, pausing to model Think Aloud strategies related to the genre. After you reread the first paragraph, say: I can tell from the beginning of this text that it is about a person named Ben Franklin. The text says he did many great things in his life. I think this is a biography, which is a text about someone’s life. </a:t>
            </a:r>
            <a:endParaRPr/>
          </a:p>
          <a:p>
            <a:pPr indent="-215900" lvl="0" marL="228600" rtl="0" algn="l">
              <a:lnSpc>
                <a:spcPct val="100000"/>
              </a:lnSpc>
              <a:spcBef>
                <a:spcPts val="0"/>
              </a:spcBef>
              <a:spcAft>
                <a:spcPts val="0"/>
              </a:spcAft>
              <a:buSzPts val="1200"/>
              <a:buFont typeface="Calibri"/>
              <a:buAutoNum type="arabicPeriod"/>
            </a:pPr>
            <a:r>
              <a:rPr lang="en-US"/>
              <a:t>After you reread the paragraph (“When Ben lived”), say: This text tells about events in Ben Franklin’s life. It seems to be a true story of his life. I think this is a biography, which is a type of narrative nonfiction.</a:t>
            </a:r>
            <a:endParaRPr/>
          </a:p>
          <a:p>
            <a:pPr indent="-215900" lvl="0" marL="228600" rtl="0" algn="l">
              <a:lnSpc>
                <a:spcPct val="100000"/>
              </a:lnSpc>
              <a:spcBef>
                <a:spcPts val="0"/>
              </a:spcBef>
              <a:spcAft>
                <a:spcPts val="0"/>
              </a:spcAft>
              <a:buSzPts val="1200"/>
              <a:buFont typeface="Calibri"/>
              <a:buAutoNum type="arabicPeriod"/>
            </a:pPr>
            <a:r>
              <a:rPr lang="en-US"/>
              <a:t>Use the timeline to help students identify main events in the passage.</a:t>
            </a:r>
            <a:endParaRPr/>
          </a:p>
        </p:txBody>
      </p:sp>
      <p:sp>
        <p:nvSpPr>
          <p:cNvPr id="187" name="Google Shape;18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turn to p. 140 in the Student Interactive. Tell students that today they will learn about narrative nonfiction. </a:t>
            </a:r>
            <a:endParaRPr/>
          </a:p>
          <a:p>
            <a:pPr indent="-304800" lvl="0" marL="804672" rtl="0" algn="l">
              <a:lnSpc>
                <a:spcPct val="100000"/>
              </a:lnSpc>
              <a:spcBef>
                <a:spcPts val="0"/>
              </a:spcBef>
              <a:spcAft>
                <a:spcPts val="0"/>
              </a:spcAft>
              <a:buSzPts val="1200"/>
              <a:buFont typeface="Calibri"/>
              <a:buChar char="●"/>
            </a:pPr>
            <a:r>
              <a:rPr lang="en-US"/>
              <a:t>The people, places, and events in narrative nonfiction are real. </a:t>
            </a:r>
            <a:endParaRPr/>
          </a:p>
          <a:p>
            <a:pPr indent="-304800" lvl="0" marL="804672" rtl="0" algn="l">
              <a:lnSpc>
                <a:spcPct val="100000"/>
              </a:lnSpc>
              <a:spcBef>
                <a:spcPts val="0"/>
              </a:spcBef>
              <a:spcAft>
                <a:spcPts val="0"/>
              </a:spcAft>
              <a:buSzPts val="1200"/>
              <a:buFont typeface="Calibri"/>
              <a:buChar char="●"/>
            </a:pPr>
            <a:r>
              <a:rPr lang="en-US"/>
              <a:t>Narrative nonfiction tells events in the order in which they happen. </a:t>
            </a:r>
            <a:endParaRPr/>
          </a:p>
          <a:p>
            <a:pPr indent="-304800" lvl="0" marL="804672" rtl="0" algn="l">
              <a:lnSpc>
                <a:spcPct val="100000"/>
              </a:lnSpc>
              <a:spcBef>
                <a:spcPts val="0"/>
              </a:spcBef>
              <a:spcAft>
                <a:spcPts val="0"/>
              </a:spcAft>
              <a:buSzPts val="1200"/>
              <a:buFont typeface="Calibri"/>
              <a:buChar char="●"/>
            </a:pPr>
            <a:r>
              <a:rPr lang="en-US"/>
              <a:t>A time line can be used to show when events happened. </a:t>
            </a:r>
            <a:endParaRPr/>
          </a:p>
          <a:p>
            <a:pPr indent="-304800" lvl="0" marL="804672" rtl="0" algn="l">
              <a:lnSpc>
                <a:spcPct val="100000"/>
              </a:lnSpc>
              <a:spcBef>
                <a:spcPts val="0"/>
              </a:spcBef>
              <a:spcAft>
                <a:spcPts val="0"/>
              </a:spcAft>
              <a:buSzPts val="1200"/>
              <a:buFont typeface="Calibri"/>
              <a:buChar char="●"/>
            </a:pPr>
            <a:r>
              <a:rPr lang="en-US"/>
              <a:t>A time line is a type of graphic. It contains information and sometimes pictures of people, places, or events. </a:t>
            </a:r>
            <a:endParaRPr/>
          </a:p>
          <a:p>
            <a:pPr indent="-304800" lvl="0" marL="804672" rtl="0" algn="l">
              <a:lnSpc>
                <a:spcPct val="100000"/>
              </a:lnSpc>
              <a:spcBef>
                <a:spcPts val="0"/>
              </a:spcBef>
              <a:spcAft>
                <a:spcPts val="0"/>
              </a:spcAft>
              <a:buSzPts val="1200"/>
              <a:buFont typeface="Calibri"/>
              <a:buChar char="●"/>
            </a:pPr>
            <a:r>
              <a:rPr lang="en-US"/>
              <a:t>A biography is one type of narrative nonfiction. A biography tells about a person’s life. </a:t>
            </a:r>
            <a:endParaRPr/>
          </a:p>
          <a:p>
            <a:pPr indent="-137160" lvl="0" marL="137160" rtl="0" algn="l">
              <a:lnSpc>
                <a:spcPct val="100000"/>
              </a:lnSpc>
              <a:spcBef>
                <a:spcPts val="0"/>
              </a:spcBef>
              <a:spcAft>
                <a:spcPts val="0"/>
              </a:spcAft>
              <a:buSzPts val="1400"/>
              <a:buFont typeface="Arial"/>
              <a:buNone/>
            </a:pPr>
            <a:r>
              <a:rPr lang="en-US"/>
              <a:t>2.  Remind students that they just heard a biography about Ben Franklin. Say: This narrative nonfiction is a biography because it tells about a person’s life. Ben Franklin was a real person. The places are real and the events really happened. I can use a timeline to show the important events in Ben’s life. </a:t>
            </a:r>
            <a:endParaRPr/>
          </a:p>
          <a:p>
            <a:pPr indent="0" lvl="0" marL="0" rtl="0" algn="l">
              <a:lnSpc>
                <a:spcPct val="100000"/>
              </a:lnSpc>
              <a:spcBef>
                <a:spcPts val="0"/>
              </a:spcBef>
              <a:spcAft>
                <a:spcPts val="0"/>
              </a:spcAft>
              <a:buSzPts val="1400"/>
              <a:buFont typeface="Arial"/>
              <a:buNone/>
            </a:pPr>
            <a:r>
              <a:t/>
            </a:r>
            <a:endParaRPr/>
          </a:p>
        </p:txBody>
      </p:sp>
      <p:sp>
        <p:nvSpPr>
          <p:cNvPr id="198" name="Google Shape;19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turn and talk with a partner about the events on the timeline on p. 140. </a:t>
            </a:r>
            <a:endParaRPr/>
          </a:p>
          <a:p>
            <a:pPr indent="-215900" lvl="0" marL="228600" rtl="0" algn="l">
              <a:lnSpc>
                <a:spcPct val="100000"/>
              </a:lnSpc>
              <a:spcBef>
                <a:spcPts val="0"/>
              </a:spcBef>
              <a:spcAft>
                <a:spcPts val="0"/>
              </a:spcAft>
              <a:buSzPts val="1200"/>
              <a:buFont typeface="Calibri"/>
              <a:buAutoNum type="arabicPeriod"/>
            </a:pPr>
            <a:r>
              <a:rPr lang="en-US"/>
              <a:t>Then have partners share their ideas with the class.</a:t>
            </a:r>
            <a:endParaRPr/>
          </a:p>
        </p:txBody>
      </p:sp>
      <p:sp>
        <p:nvSpPr>
          <p:cNvPr id="211" name="Google Shape;21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words are made up of word parts, or letter groups. Word parts can be added to the beginning or end of words to make new words. Adding word parts can change the meaning of a word, or change whether the action happens now or in the past.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march on the board. Have students march in place. The verb march tells something that we are doing now. We march. Have students sit down.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Add -ed to the end of march. Now the word tells what we just did: We marched.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Rewrite the word march and add -er. This ending means “something that does something” or “someone who does something.”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March as you say: I am a marcher. Have students join the marching, saying chorally: I march. I am a marcher.</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157 of the Student Interactive. Read aloud the Academic Vocabulary words and review each word’s meaning. Then read the sentences to students and the words that follow. Have students circle the correct form of the word to complete each sentence. Have students add -ed to the word discover to make a new word and use the new word in a sentence.</a:t>
            </a:r>
            <a:endParaRPr i="0"/>
          </a:p>
        </p:txBody>
      </p:sp>
      <p:sp>
        <p:nvSpPr>
          <p:cNvPr id="225" name="Google Shape;22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uppercase K and lowercase k.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how to write uppercase K, forming the letter accurately using appropriate directionality. Have students practice writing the letter in the air with their fingers. Then repeat with lowercase k.</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Handwriting p. 206 from the Resource Download Center to practice writing Kk. </a:t>
            </a:r>
            <a:r>
              <a:rPr b="1" i="0" lang="en-US" sz="1200" u="none" strike="noStrike">
                <a:solidFill>
                  <a:srgbClr val="373536"/>
                </a:solidFill>
                <a:latin typeface="Calibri"/>
                <a:ea typeface="Calibri"/>
                <a:cs typeface="Calibri"/>
                <a:sym typeface="Calibri"/>
              </a:rPr>
              <a:t>Click path: Realize -&gt; Table of Contents -&gt; Resource Download Center -&gt; Handwriting Practice -&gt; U4W4L1 Handwriting Practice </a:t>
            </a:r>
            <a:endParaRPr b="1" sz="1200">
              <a:solidFill>
                <a:srgbClr val="373536"/>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i="0" sz="1800" u="none" strike="noStrike">
              <a:solidFill>
                <a:srgbClr val="000000"/>
              </a:solidFill>
            </a:endParaRPr>
          </a:p>
        </p:txBody>
      </p:sp>
      <p:sp>
        <p:nvSpPr>
          <p:cNvPr id="238" name="Google Shape;23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457200" rtl="0" algn="l">
              <a:lnSpc>
                <a:spcPct val="100000"/>
              </a:lnSpc>
              <a:spcBef>
                <a:spcPts val="0"/>
              </a:spcBef>
              <a:spcAft>
                <a:spcPts val="0"/>
              </a:spcAft>
              <a:buClr>
                <a:srgbClr val="373536"/>
              </a:buClr>
              <a:buSzPts val="1200"/>
              <a:buFont typeface="Calibri"/>
              <a:buAutoNum type="arabicPeriod"/>
            </a:pPr>
            <a:r>
              <a:rPr lang="en-US"/>
              <a:t>Sentences end in punctuation marks, such as periods, question marks, or exclamation points. Authors use the right punctuation marks. A telling sentence ends with a period. </a:t>
            </a:r>
            <a:endParaRPr/>
          </a:p>
          <a:p>
            <a:pPr indent="-215900" lvl="0" marL="457200" rtl="0" algn="l">
              <a:lnSpc>
                <a:spcPct val="100000"/>
              </a:lnSpc>
              <a:spcBef>
                <a:spcPts val="0"/>
              </a:spcBef>
              <a:spcAft>
                <a:spcPts val="0"/>
              </a:spcAft>
              <a:buClr>
                <a:srgbClr val="373536"/>
              </a:buClr>
              <a:buSzPts val="1200"/>
              <a:buFont typeface="Calibri"/>
              <a:buAutoNum type="arabicPeriod"/>
            </a:pPr>
            <a:r>
              <a:rPr lang="en-US"/>
              <a:t>Use stack texts to point out punctuation marks at the ends of sentences. Read examples of sentences that end in periods, question marks, and exclamation points, emphasizing how the ending sounds differently depending on the punctuation mark. </a:t>
            </a:r>
            <a:endParaRPr/>
          </a:p>
          <a:p>
            <a:pPr indent="-215900" lvl="0" marL="457200" rtl="0" algn="l">
              <a:lnSpc>
                <a:spcPct val="100000"/>
              </a:lnSpc>
              <a:spcBef>
                <a:spcPts val="0"/>
              </a:spcBef>
              <a:spcAft>
                <a:spcPts val="0"/>
              </a:spcAft>
              <a:buClr>
                <a:srgbClr val="373536"/>
              </a:buClr>
              <a:buSzPts val="1200"/>
              <a:buFont typeface="Calibri"/>
              <a:buAutoNum type="arabicPeriod"/>
            </a:pPr>
            <a:r>
              <a:rPr lang="en-US"/>
              <a:t>Write sentences from the stack books on the board, but place the wrong end punctuation. </a:t>
            </a:r>
            <a:r>
              <a:rPr i="1" lang="en-US"/>
              <a:t>I am going to show you how to edit for punctuation marks. Let’s read these sentences and decide if the end punctuation is correct. </a:t>
            </a:r>
            <a:endParaRPr/>
          </a:p>
          <a:p>
            <a:pPr indent="-215900" lvl="0" marL="457200" rtl="0" algn="l">
              <a:lnSpc>
                <a:spcPct val="100000"/>
              </a:lnSpc>
              <a:spcBef>
                <a:spcPts val="0"/>
              </a:spcBef>
              <a:spcAft>
                <a:spcPts val="0"/>
              </a:spcAft>
              <a:buClr>
                <a:srgbClr val="373536"/>
              </a:buClr>
              <a:buSzPts val="1200"/>
              <a:buFont typeface="Calibri"/>
              <a:buAutoNum type="arabicPeriod"/>
            </a:pPr>
            <a:r>
              <a:rPr lang="en-US"/>
              <a:t>Read the sentences aloud and guide students to name the correct punctuation mark. Replace the wrong mark with the correct one or invite students to do so. Have them identify if the sentences are telling sentences, questions, or exclamations. </a:t>
            </a:r>
            <a:endParaRPr/>
          </a:p>
          <a:p>
            <a:pPr indent="-215900" lvl="0" marL="457200" rtl="0" algn="l">
              <a:lnSpc>
                <a:spcPct val="100000"/>
              </a:lnSpc>
              <a:spcBef>
                <a:spcPts val="0"/>
              </a:spcBef>
              <a:spcAft>
                <a:spcPts val="0"/>
              </a:spcAft>
              <a:buClr>
                <a:srgbClr val="373536"/>
              </a:buClr>
              <a:buSzPts val="1200"/>
              <a:buFont typeface="Calibri"/>
              <a:buAutoNum type="arabicPeriod"/>
            </a:pPr>
            <a:r>
              <a:rPr lang="en-US"/>
              <a:t>Direct students to complete the activity on p. 161 in the Student Interactive.</a:t>
            </a:r>
            <a:endParaRPr b="0" i="1" sz="1800" u="none" strike="noStrike">
              <a:solidFill>
                <a:srgbClr val="373536"/>
              </a:solidFill>
              <a:latin typeface="Calibri"/>
              <a:ea typeface="Calibri"/>
              <a:cs typeface="Calibri"/>
              <a:sym typeface="Calibri"/>
            </a:endParaRPr>
          </a:p>
        </p:txBody>
      </p:sp>
      <p:sp>
        <p:nvSpPr>
          <p:cNvPr id="251" name="Google Shape;251;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 Have students look through their personal narratives and edit the punctuation marks at the ends of their sentences. Then they can continue writing.</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 </a:t>
            </a:r>
            <a:r>
              <a:rPr i="0" lang="en-US" u="none" strike="noStrike"/>
              <a:t> If students struggle, </a:t>
            </a:r>
            <a:r>
              <a:rPr i="0" lang="en-US" u="none" strike="noStrike">
                <a:solidFill>
                  <a:srgbClr val="000000"/>
                </a:solidFill>
              </a:rPr>
              <a:t>choose one of the following options to provide further support. </a:t>
            </a:r>
            <a:endParaRPr/>
          </a:p>
          <a:p>
            <a:pPr indent="-158750" lvl="1" marL="857250" rtl="0" algn="l">
              <a:lnSpc>
                <a:spcPct val="100000"/>
              </a:lnSpc>
              <a:spcBef>
                <a:spcPts val="0"/>
              </a:spcBef>
              <a:spcAft>
                <a:spcPts val="0"/>
              </a:spcAft>
              <a:buSzPts val="1200"/>
              <a:buFont typeface="Calibri"/>
              <a:buChar char="•"/>
            </a:pPr>
            <a:r>
              <a:rPr lang="en-US"/>
              <a:t>Modeled As you model writing, emphasize punctuation. </a:t>
            </a:r>
            <a:endParaRPr/>
          </a:p>
          <a:p>
            <a:pPr indent="-158750" lvl="1" marL="857250" rtl="0" algn="l">
              <a:lnSpc>
                <a:spcPct val="100000"/>
              </a:lnSpc>
              <a:spcBef>
                <a:spcPts val="0"/>
              </a:spcBef>
              <a:spcAft>
                <a:spcPts val="0"/>
              </a:spcAft>
              <a:buSzPts val="1200"/>
              <a:buFont typeface="Calibri"/>
              <a:buChar char="•"/>
            </a:pPr>
            <a:r>
              <a:rPr lang="en-US"/>
              <a:t>Shared Use stack texts to point out punctuation. </a:t>
            </a:r>
            <a:endParaRPr/>
          </a:p>
          <a:p>
            <a:pPr indent="-158750" lvl="1" marL="857250" rtl="0" algn="l">
              <a:lnSpc>
                <a:spcPct val="100000"/>
              </a:lnSpc>
              <a:spcBef>
                <a:spcPts val="0"/>
              </a:spcBef>
              <a:spcAft>
                <a:spcPts val="0"/>
              </a:spcAft>
              <a:buSzPts val="1200"/>
              <a:buFont typeface="Calibri"/>
              <a:buChar char="•"/>
            </a:pPr>
            <a:r>
              <a:rPr lang="en-US"/>
              <a:t>Guided Prompt students to think about what punctuation to use.</a:t>
            </a:r>
            <a:endParaRPr/>
          </a:p>
          <a:p>
            <a:pPr indent="-137160" lvl="0" marL="137160" rtl="0" algn="l">
              <a:lnSpc>
                <a:spcPct val="100000"/>
              </a:lnSpc>
              <a:spcBef>
                <a:spcPts val="0"/>
              </a:spcBef>
              <a:spcAft>
                <a:spcPts val="0"/>
              </a:spcAft>
              <a:buSzPts val="1200"/>
              <a:buFont typeface="Calibri"/>
              <a:buAutoNum type="arabicPeriod"/>
            </a:pPr>
            <a:r>
              <a:rPr lang="en-US"/>
              <a:t>  Ask for student volunteers to read their sentences aloud to the class. Ask students why they used certain end punctuation marks.</a:t>
            </a:r>
            <a:endParaRPr b="0" i="0" sz="1200" u="none" strike="noStrike">
              <a:solidFill>
                <a:srgbClr val="000000"/>
              </a:solidFill>
              <a:latin typeface="Calibri"/>
              <a:ea typeface="Calibri"/>
              <a:cs typeface="Calibri"/>
              <a:sym typeface="Calibri"/>
            </a:endParaRPr>
          </a:p>
        </p:txBody>
      </p:sp>
      <p:sp>
        <p:nvSpPr>
          <p:cNvPr id="264" name="Google Shape;26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ac03a378d9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2ac03a378d9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dog </a:t>
            </a:r>
            <a:r>
              <a:rPr b="1" lang="en-US"/>
              <a:t>is</a:t>
            </a:r>
            <a:r>
              <a:rPr lang="en-US"/>
              <a:t> by the van.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Get </a:t>
            </a:r>
            <a:r>
              <a:rPr b="1" lang="en-US"/>
              <a:t>in</a:t>
            </a:r>
            <a:r>
              <a:rPr lang="en-US"/>
              <a:t> the car.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Please </a:t>
            </a:r>
            <a:r>
              <a:rPr b="1" lang="en-US"/>
              <a:t>open</a:t>
            </a:r>
            <a:r>
              <a:rPr lang="en-US"/>
              <a:t> the door.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Look at </a:t>
            </a:r>
            <a:r>
              <a:rPr b="1" lang="en-US"/>
              <a:t>it</a:t>
            </a:r>
            <a:r>
              <a:rPr lang="en-US"/>
              <a:t> go!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Run fast </a:t>
            </a:r>
            <a:r>
              <a:rPr b="1" lang="en-US"/>
              <a:t>if</a:t>
            </a:r>
            <a:r>
              <a:rPr lang="en-US"/>
              <a:t> you can.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He is a </a:t>
            </a:r>
            <a:r>
              <a:rPr b="1" lang="en-US"/>
              <a:t>good</a:t>
            </a:r>
            <a:r>
              <a:rPr lang="en-US"/>
              <a:t> friend.</a:t>
            </a:r>
            <a:endParaRPr>
              <a:solidFill>
                <a:srgbClr val="000000"/>
              </a:solidFill>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p:txBody>
      </p:sp>
      <p:sp>
        <p:nvSpPr>
          <p:cNvPr id="277" name="Google Shape;277;g2ac03a378d9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lang="en-US"/>
              <a:t> Remind students that the end punctuation of a sentence depends on the type of sentence. Telling sentences use periods. Asking sentences use question marks. Sentences said with excitement use exclamation points.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 Say the following sentences with appropriate expression: I am happy. Am I happy? I am so happy! Then say each sentence again, and have students identify the correct punctuation for each sentence.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 Give each student three cards: one with a period, one with a question mark, and one with an exclamation point.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 Read the following sentences one at a time: Who will go to school today? I am at school. School is really great!  As you say each sentence, have students hold up the card with the correct punctuation.</a:t>
            </a:r>
            <a:endParaRPr b="0" i="0" sz="1800" u="none" strike="noStrike">
              <a:solidFill>
                <a:srgbClr val="000000"/>
              </a:solidFill>
              <a:latin typeface="Calibri"/>
              <a:ea typeface="Calibri"/>
              <a:cs typeface="Calibri"/>
              <a:sym typeface="Calibri"/>
            </a:endParaRPr>
          </a:p>
        </p:txBody>
      </p:sp>
      <p:sp>
        <p:nvSpPr>
          <p:cNvPr id="294" name="Google Shape;294;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9" name="Google Shape;30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word bit on the board. Have students read the word with you. What sound do you hear in the middle of bit?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identify the sound /i/. Circle the letter i. The letter i spells the sound /i/ in bit. This is the sound for short i.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word bite on the board, and read it aloud. Have students repeat after you. The pattern i_e spells the sound /ī/ in bite. This is the sound for long i.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out that bite and bit have the same beginning and ending sounds, but they have different middle sounds. </a:t>
            </a:r>
            <a:endParaRPr/>
          </a:p>
        </p:txBody>
      </p:sp>
      <p:sp>
        <p:nvSpPr>
          <p:cNvPr id="320" name="Google Shape;32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131 in the Student Interactive. Have them point to the first picture.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This is a picture of a kite. Here are the sounds in the word kite: /k/ /ī/ /t/. Does the word kite have the sound /i/ or the sound /ī/? (/ī/) Have students tell how the sound /ī/ is spelled. Then have them write the word kite on the line.</a:t>
            </a:r>
            <a:endParaRPr/>
          </a:p>
        </p:txBody>
      </p:sp>
      <p:sp>
        <p:nvSpPr>
          <p:cNvPr id="332" name="Google Shape;33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high frequency words are words that they will hear and see over and over in texts.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 words good, could, open.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a:t>
            </a:r>
            <a:endParaRPr/>
          </a:p>
          <a:p>
            <a:pPr indent="-304800" lvl="0" marL="804672" rtl="0" algn="l">
              <a:lnSpc>
                <a:spcPct val="100000"/>
              </a:lnSpc>
              <a:spcBef>
                <a:spcPts val="0"/>
              </a:spcBef>
              <a:spcAft>
                <a:spcPts val="0"/>
              </a:spcAft>
              <a:buSzPts val="1200"/>
              <a:buChar char="●"/>
            </a:pPr>
            <a:r>
              <a:rPr lang="en-US"/>
              <a:t>repeat the words after you. </a:t>
            </a:r>
            <a:endParaRPr/>
          </a:p>
          <a:p>
            <a:pPr indent="-304800" lvl="0" marL="804672" rtl="0" algn="l">
              <a:lnSpc>
                <a:spcPct val="100000"/>
              </a:lnSpc>
              <a:spcBef>
                <a:spcPts val="0"/>
              </a:spcBef>
              <a:spcAft>
                <a:spcPts val="0"/>
              </a:spcAft>
              <a:buSzPts val="1200"/>
              <a:buChar char="●"/>
            </a:pPr>
            <a:r>
              <a:rPr lang="en-US"/>
              <a:t>spell each word, tugging lightly on their ear lobe as they say each letter.</a:t>
            </a:r>
            <a:endParaRPr i="0" u="none" strike="noStrike">
              <a:solidFill>
                <a:srgbClr val="000000"/>
              </a:solidFill>
            </a:endParaRPr>
          </a:p>
        </p:txBody>
      </p:sp>
      <p:sp>
        <p:nvSpPr>
          <p:cNvPr id="345" name="Google Shape;345;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words laws, speech, country, and marched on p. 142 in the Student Interactive.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raise a hand if they have ever heard the word used before. </a:t>
            </a:r>
            <a:endParaRPr/>
          </a:p>
          <a:p>
            <a:pPr indent="-304800" lvl="0" marL="804672" rtl="0" algn="l">
              <a:lnSpc>
                <a:spcPct val="100000"/>
              </a:lnSpc>
              <a:spcBef>
                <a:spcPts val="0"/>
              </a:spcBef>
              <a:spcAft>
                <a:spcPts val="0"/>
              </a:spcAft>
              <a:buSzPts val="1200"/>
              <a:buFont typeface="Calibri"/>
              <a:buChar char="●"/>
            </a:pPr>
            <a:r>
              <a:rPr lang="en-US"/>
              <a:t>Prompt students to share what they know about the words. Ask questions such as: Can you think of an example of a law? Have you ever marched down the sidewalk? If someone asked you to give a speech, would you speak loudly or quietly? </a:t>
            </a:r>
            <a:endParaRPr/>
          </a:p>
          <a:p>
            <a:pPr indent="-304800" lvl="0" marL="804672" rtl="0" algn="l">
              <a:lnSpc>
                <a:spcPct val="100000"/>
              </a:lnSpc>
              <a:spcBef>
                <a:spcPts val="0"/>
              </a:spcBef>
              <a:spcAft>
                <a:spcPts val="0"/>
              </a:spcAft>
              <a:buSzPts val="1200"/>
              <a:buFont typeface="Calibri"/>
              <a:buChar char="●"/>
            </a:pPr>
            <a:r>
              <a:rPr lang="en-US"/>
              <a:t>Tell students that knowing the meanings of these words will help them better understand the text they are about to read. Say: As we read, listen for the vocabulary words.</a:t>
            </a:r>
            <a:endParaRPr i="0"/>
          </a:p>
        </p:txBody>
      </p:sp>
      <p:sp>
        <p:nvSpPr>
          <p:cNvPr id="358" name="Google Shape;35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latin typeface="Calibri"/>
                <a:ea typeface="Calibri"/>
                <a:cs typeface="Calibri"/>
                <a:sym typeface="Calibri"/>
              </a:rPr>
              <a:t>Discuss the First Read Strategies. </a:t>
            </a:r>
            <a:r>
              <a:rPr lang="en-US"/>
              <a:t>In this first read, encourage students to listen for new things they are learning. </a:t>
            </a:r>
            <a:endParaRPr>
              <a:solidFill>
                <a:srgbClr val="373536"/>
              </a:solidFill>
            </a:endParaRPr>
          </a:p>
          <a:p>
            <a:pPr indent="0" lvl="1" marL="685800" rtl="0" algn="l">
              <a:lnSpc>
                <a:spcPct val="100000"/>
              </a:lnSpc>
              <a:spcBef>
                <a:spcPts val="0"/>
              </a:spcBef>
              <a:spcAft>
                <a:spcPts val="0"/>
              </a:spcAft>
              <a:buSzPts val="1400"/>
              <a:buFont typeface="Calibri"/>
              <a:buNone/>
            </a:pPr>
            <a:r>
              <a:rPr lang="en-US"/>
              <a:t>READ Listen to and read the biography. </a:t>
            </a:r>
            <a:endParaRPr/>
          </a:p>
          <a:p>
            <a:pPr indent="0" lvl="1" marL="685800" rtl="0" algn="l">
              <a:lnSpc>
                <a:spcPct val="100000"/>
              </a:lnSpc>
              <a:spcBef>
                <a:spcPts val="0"/>
              </a:spcBef>
              <a:spcAft>
                <a:spcPts val="0"/>
              </a:spcAft>
              <a:buSzPts val="1400"/>
              <a:buFont typeface="Calibri"/>
              <a:buNone/>
            </a:pPr>
            <a:r>
              <a:rPr lang="en-US"/>
              <a:t>LOOK Look at the photographs to understand more about the topic and what Martin Luther King, Jr., did to help the country. </a:t>
            </a:r>
            <a:endParaRPr/>
          </a:p>
          <a:p>
            <a:pPr indent="0" lvl="1" marL="685800" rtl="0" algn="l">
              <a:lnSpc>
                <a:spcPct val="100000"/>
              </a:lnSpc>
              <a:spcBef>
                <a:spcPts val="0"/>
              </a:spcBef>
              <a:spcAft>
                <a:spcPts val="0"/>
              </a:spcAft>
              <a:buSzPts val="1400"/>
              <a:buFont typeface="Calibri"/>
              <a:buNone/>
            </a:pPr>
            <a:r>
              <a:rPr lang="en-US"/>
              <a:t>ASK Generate, or ask, questions about the text to deepen understanding. </a:t>
            </a:r>
            <a:endParaRPr/>
          </a:p>
          <a:p>
            <a:pPr indent="0" lvl="1" marL="685800" rtl="0" algn="l">
              <a:lnSpc>
                <a:spcPct val="100000"/>
              </a:lnSpc>
              <a:spcBef>
                <a:spcPts val="0"/>
              </a:spcBef>
              <a:spcAft>
                <a:spcPts val="0"/>
              </a:spcAft>
              <a:buSzPts val="1400"/>
              <a:buFont typeface="Calibri"/>
              <a:buNone/>
            </a:pPr>
            <a:r>
              <a:rPr lang="en-US"/>
              <a:t>TALK Talk to a partner about the text. </a:t>
            </a:r>
            <a:endParaRPr/>
          </a:p>
          <a:p>
            <a:pPr indent="0" lvl="0" marL="228600" rtl="0" algn="l">
              <a:lnSpc>
                <a:spcPct val="100000"/>
              </a:lnSpc>
              <a:spcBef>
                <a:spcPts val="0"/>
              </a:spcBef>
              <a:spcAft>
                <a:spcPts val="0"/>
              </a:spcAft>
              <a:buSzPts val="1400"/>
              <a:buFont typeface="Calibri"/>
              <a:buNone/>
            </a:pPr>
            <a:r>
              <a:rPr lang="en-US"/>
              <a:t>Help students read the whole text independently, in pairs, or as a whole class. Use the First Read notes to help students connect with the text and to monitor comprehension.</a:t>
            </a:r>
            <a:endParaRPr b="0" i="1" sz="1200" u="none" strike="noStrike">
              <a:solidFill>
                <a:srgbClr val="373536"/>
              </a:solidFill>
              <a:latin typeface="Calibri"/>
              <a:ea typeface="Calibri"/>
              <a:cs typeface="Calibri"/>
              <a:sym typeface="Calibri"/>
            </a:endParaRPr>
          </a:p>
        </p:txBody>
      </p:sp>
      <p:sp>
        <p:nvSpPr>
          <p:cNvPr id="373" name="Google Shape;373;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a:t>
            </a:r>
            <a:endParaRPr b="0" i="1" sz="1200" u="none" strike="noStrike">
              <a:solidFill>
                <a:srgbClr val="373536"/>
              </a:solidFill>
              <a:latin typeface="Calibri"/>
              <a:ea typeface="Calibri"/>
              <a:cs typeface="Calibri"/>
              <a:sym typeface="Calibri"/>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THINK ALOUD I can tell from the photos in this text that it is probably not about events from today. The text is about things that happened in the past. The use of black-and-white photos may suggest this text is based in the past. I can use the photographs to see what things looked like in the past and to better understand the events in the text.</a:t>
            </a:r>
            <a:endParaRPr sz="1200" u="none" strike="noStrike">
              <a:solidFill>
                <a:srgbClr val="373536"/>
              </a:solidFill>
              <a:latin typeface="Calibri"/>
              <a:ea typeface="Calibri"/>
              <a:cs typeface="Calibri"/>
              <a:sym typeface="Calibri"/>
            </a:endParaRPr>
          </a:p>
        </p:txBody>
      </p:sp>
      <p:sp>
        <p:nvSpPr>
          <p:cNvPr id="385" name="Google Shape;385;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000"/>
              <a:buFont typeface="Calibri"/>
              <a:buAutoNum type="arabicPeriod"/>
            </a:pPr>
            <a:r>
              <a:rPr i="0" lang="en-US" sz="1200" u="none" strike="noStrike">
                <a:solidFill>
                  <a:srgbClr val="373536"/>
                </a:solidFill>
                <a:latin typeface="Calibri"/>
                <a:ea typeface="Calibri"/>
                <a:cs typeface="Calibri"/>
                <a:sym typeface="Calibri"/>
              </a:rPr>
              <a:t>Read Together. </a:t>
            </a:r>
            <a:endParaRPr b="0" i="0" sz="1200" u="none" strike="noStrike">
              <a:solidFill>
                <a:srgbClr val="373536"/>
              </a:solidFill>
              <a:latin typeface="Calibri"/>
              <a:ea typeface="Calibri"/>
              <a:cs typeface="Calibri"/>
              <a:sym typeface="Calibri"/>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identify, or point to, the high-frequency word could on pp. 146–147. Challenge them to find all four times it appears.</a:t>
            </a:r>
            <a:endParaRPr i="1" u="none" strike="noStrike">
              <a:solidFill>
                <a:srgbClr val="373536"/>
              </a:solidFill>
            </a:endParaRPr>
          </a:p>
        </p:txBody>
      </p:sp>
      <p:sp>
        <p:nvSpPr>
          <p:cNvPr id="398" name="Google Shape;398;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THINK ALOUD: As I read this, I ask myself: How did Dr. King feel about the ways African Americans were treated? I want to read the text to see if I can find the answer to my question.</a:t>
            </a:r>
            <a:endParaRPr i="1" sz="1200" u="none" strike="noStrike">
              <a:solidFill>
                <a:srgbClr val="373536"/>
              </a:solidFill>
              <a:latin typeface="Calibri"/>
              <a:ea typeface="Calibri"/>
              <a:cs typeface="Calibri"/>
              <a:sym typeface="Calibri"/>
            </a:endParaRPr>
          </a:p>
        </p:txBody>
      </p:sp>
      <p:sp>
        <p:nvSpPr>
          <p:cNvPr id="410" name="Google Shape;410;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i="0" lang="en-US" u="none" strike="noStrike">
                <a:solidFill>
                  <a:srgbClr val="000000"/>
                </a:solidFill>
              </a:rPr>
              <a:t>Read Together. </a:t>
            </a:r>
            <a:endParaRPr/>
          </a:p>
          <a:p>
            <a:pPr indent="-137160" lvl="0" marL="137160" rtl="0" algn="l">
              <a:lnSpc>
                <a:spcPct val="100000"/>
              </a:lnSpc>
              <a:spcBef>
                <a:spcPts val="0"/>
              </a:spcBef>
              <a:spcAft>
                <a:spcPts val="0"/>
              </a:spcAft>
              <a:buSzPts val="1200"/>
              <a:buFont typeface="Calibri"/>
              <a:buAutoNum type="arabicPeriod"/>
            </a:pPr>
            <a:r>
              <a:rPr lang="en-US"/>
              <a:t>Cross-curricular perspectives:  Read aloud the timeline on p. 151 as students follow along. Point out that the timeline shows events in the order in which they happened. </a:t>
            </a:r>
            <a:endParaRPr/>
          </a:p>
          <a:p>
            <a:pPr indent="-171450" lvl="1" marL="628650" rtl="0" algn="l">
              <a:lnSpc>
                <a:spcPct val="100000"/>
              </a:lnSpc>
              <a:spcBef>
                <a:spcPts val="0"/>
              </a:spcBef>
              <a:spcAft>
                <a:spcPts val="0"/>
              </a:spcAft>
              <a:buSzPts val="1200"/>
              <a:buFont typeface="Arial"/>
              <a:buChar char="•"/>
            </a:pPr>
            <a:r>
              <a:rPr lang="en-US"/>
              <a:t>First, the timeline shows that Dr. King was born in 1929. </a:t>
            </a:r>
            <a:endParaRPr/>
          </a:p>
          <a:p>
            <a:pPr indent="-171450" lvl="1" marL="628650" rtl="0" algn="l">
              <a:lnSpc>
                <a:spcPct val="100000"/>
              </a:lnSpc>
              <a:spcBef>
                <a:spcPts val="0"/>
              </a:spcBef>
              <a:spcAft>
                <a:spcPts val="0"/>
              </a:spcAft>
              <a:buSzPts val="1200"/>
              <a:buFont typeface="Arial"/>
              <a:buChar char="•"/>
            </a:pPr>
            <a:r>
              <a:rPr lang="en-US"/>
              <a:t>The next date on the timeline is 1955, when he led a bus boycott. </a:t>
            </a:r>
            <a:endParaRPr/>
          </a:p>
          <a:p>
            <a:pPr indent="-171450" lvl="1" marL="628650" rtl="0" algn="l">
              <a:lnSpc>
                <a:spcPct val="100000"/>
              </a:lnSpc>
              <a:spcBef>
                <a:spcPts val="0"/>
              </a:spcBef>
              <a:spcAft>
                <a:spcPts val="0"/>
              </a:spcAft>
              <a:buSzPts val="1200"/>
              <a:buFont typeface="Arial"/>
              <a:buChar char="•"/>
            </a:pPr>
            <a:r>
              <a:rPr lang="en-US"/>
              <a:t>In 1963, he gave his famous “I Have a Dream” speech. </a:t>
            </a:r>
            <a:endParaRPr/>
          </a:p>
          <a:p>
            <a:pPr indent="-171450" lvl="1" marL="628650" rtl="0" algn="l">
              <a:lnSpc>
                <a:spcPct val="100000"/>
              </a:lnSpc>
              <a:spcBef>
                <a:spcPts val="0"/>
              </a:spcBef>
              <a:spcAft>
                <a:spcPts val="0"/>
              </a:spcAft>
              <a:buSzPts val="1200"/>
              <a:buFont typeface="Arial"/>
              <a:buChar char="•"/>
            </a:pPr>
            <a:r>
              <a:rPr lang="en-US"/>
              <a:t>In 1964, he was awarded the Nobel Peace Prize. </a:t>
            </a:r>
            <a:endParaRPr/>
          </a:p>
          <a:p>
            <a:pPr indent="-171450" lvl="1" marL="628650" rtl="0" algn="l">
              <a:lnSpc>
                <a:spcPct val="100000"/>
              </a:lnSpc>
              <a:spcBef>
                <a:spcPts val="0"/>
              </a:spcBef>
              <a:spcAft>
                <a:spcPts val="0"/>
              </a:spcAft>
              <a:buSzPts val="1200"/>
              <a:buFont typeface="Arial"/>
              <a:buChar char="•"/>
            </a:pPr>
            <a:r>
              <a:rPr lang="en-US"/>
              <a:t>Next, in 1965, he marched in another protest. </a:t>
            </a:r>
            <a:endParaRPr/>
          </a:p>
          <a:p>
            <a:pPr indent="-171450" lvl="1" marL="628650" rtl="0" algn="l">
              <a:lnSpc>
                <a:spcPct val="100000"/>
              </a:lnSpc>
              <a:spcBef>
                <a:spcPts val="0"/>
              </a:spcBef>
              <a:spcAft>
                <a:spcPts val="0"/>
              </a:spcAft>
              <a:buSzPts val="1200"/>
              <a:buFont typeface="Arial"/>
              <a:buChar char="•"/>
            </a:pPr>
            <a:r>
              <a:rPr lang="en-US"/>
              <a:t>Last, the timeline shows that Dr. King died in 1968.</a:t>
            </a:r>
            <a:endParaRPr i="0" u="none" strike="noStrike">
              <a:solidFill>
                <a:srgbClr val="000000"/>
              </a:solidFill>
            </a:endParaRPr>
          </a:p>
        </p:txBody>
      </p:sp>
      <p:sp>
        <p:nvSpPr>
          <p:cNvPr id="423" name="Google Shape;423;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16d5158540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g216d5158540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3359" lvl="0" marL="228600" rtl="0" algn="l">
              <a:lnSpc>
                <a:spcPct val="115000"/>
              </a:lnSpc>
              <a:spcBef>
                <a:spcPts val="0"/>
              </a:spcBef>
              <a:spcAft>
                <a:spcPts val="0"/>
              </a:spcAft>
              <a:buClr>
                <a:schemeClr val="dk1"/>
              </a:buClr>
              <a:buSzPts val="1200"/>
              <a:buFont typeface="Calibri"/>
              <a:buAutoNum type="arabicPeriod"/>
            </a:pPr>
            <a:r>
              <a:rPr lang="en-US"/>
              <a:t>Use these suggestions to prompt students’ initial responses to Changing Laws, Changing Lives: Martin Luther King, Jr. </a:t>
            </a:r>
            <a:endParaRPr/>
          </a:p>
          <a:p>
            <a:pPr indent="-304800" lvl="0" marL="804672" rtl="0" algn="l">
              <a:lnSpc>
                <a:spcPct val="115000"/>
              </a:lnSpc>
              <a:spcBef>
                <a:spcPts val="0"/>
              </a:spcBef>
              <a:spcAft>
                <a:spcPts val="0"/>
              </a:spcAft>
              <a:buSzPts val="1200"/>
              <a:buChar char="●"/>
            </a:pPr>
            <a:r>
              <a:rPr lang="en-US"/>
              <a:t>Notice How did the photographs help you understand the text? Which photograph did you find most interesting? </a:t>
            </a:r>
            <a:endParaRPr/>
          </a:p>
          <a:p>
            <a:pPr indent="-304800" lvl="0" marL="804672" rtl="0" algn="l">
              <a:lnSpc>
                <a:spcPct val="115000"/>
              </a:lnSpc>
              <a:spcBef>
                <a:spcPts val="0"/>
              </a:spcBef>
              <a:spcAft>
                <a:spcPts val="0"/>
              </a:spcAft>
              <a:buSzPts val="1200"/>
              <a:buChar char="●"/>
            </a:pPr>
            <a:r>
              <a:rPr lang="en-US"/>
              <a:t>Discuss Why do you think this text was called Changing Laws, Changing Lives: Martin Luther King, Jr.?</a:t>
            </a:r>
            <a:endParaRPr i="0" u="none" strike="noStrike"/>
          </a:p>
        </p:txBody>
      </p:sp>
      <p:sp>
        <p:nvSpPr>
          <p:cNvPr id="435" name="Google Shape;435;g216d5158540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0" name="Google Shape;1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lang="en-US"/>
              <a:t>Explain to students that the author uses words that help the reader better understand the work that Dr. Martin Luther King, Jr., did during his life. </a:t>
            </a:r>
            <a:endParaRPr/>
          </a:p>
          <a:p>
            <a:pPr indent="-137160" lvl="0" marL="137160" rtl="0" algn="l">
              <a:lnSpc>
                <a:spcPct val="100000"/>
              </a:lnSpc>
              <a:spcBef>
                <a:spcPts val="0"/>
              </a:spcBef>
              <a:spcAft>
                <a:spcPts val="0"/>
              </a:spcAft>
              <a:buClr>
                <a:schemeClr val="dk1"/>
              </a:buClr>
              <a:buSzPts val="1200"/>
              <a:buFont typeface="Calibri"/>
              <a:buAutoNum type="arabicPeriod"/>
            </a:pPr>
            <a:r>
              <a:rPr lang="en-US"/>
              <a:t>Have students turn to p. 152 of the Student Interactive. Help students identify the vocabulary words: laws, speech, country, and marched.</a:t>
            </a:r>
            <a:endParaRPr/>
          </a:p>
          <a:p>
            <a:pPr indent="-304800" lvl="0" marL="804672" rtl="0" algn="l">
              <a:lnSpc>
                <a:spcPct val="100000"/>
              </a:lnSpc>
              <a:spcBef>
                <a:spcPts val="0"/>
              </a:spcBef>
              <a:spcAft>
                <a:spcPts val="0"/>
              </a:spcAft>
              <a:buClr>
                <a:schemeClr val="dk1"/>
              </a:buClr>
              <a:buSzPts val="1200"/>
              <a:buFont typeface="Calibri"/>
              <a:buChar char="●"/>
            </a:pPr>
            <a:r>
              <a:rPr lang="en-US"/>
              <a:t>Read the word. </a:t>
            </a:r>
            <a:endParaRPr/>
          </a:p>
          <a:p>
            <a:pPr indent="-304800" lvl="0" marL="804672" rtl="0" algn="l">
              <a:lnSpc>
                <a:spcPct val="100000"/>
              </a:lnSpc>
              <a:spcBef>
                <a:spcPts val="0"/>
              </a:spcBef>
              <a:spcAft>
                <a:spcPts val="0"/>
              </a:spcAft>
              <a:buClr>
                <a:schemeClr val="dk1"/>
              </a:buClr>
              <a:buSzPts val="1200"/>
              <a:buFont typeface="Calibri"/>
              <a:buChar char="●"/>
            </a:pPr>
            <a:r>
              <a:rPr lang="en-US"/>
              <a:t>Think about the meaning of the word. Use the pictures to help you. </a:t>
            </a:r>
            <a:endParaRPr/>
          </a:p>
          <a:p>
            <a:pPr indent="-304800" lvl="0" marL="804672" rtl="0" algn="l">
              <a:lnSpc>
                <a:spcPct val="100000"/>
              </a:lnSpc>
              <a:spcBef>
                <a:spcPts val="0"/>
              </a:spcBef>
              <a:spcAft>
                <a:spcPts val="0"/>
              </a:spcAft>
              <a:buClr>
                <a:schemeClr val="dk1"/>
              </a:buClr>
              <a:buSzPts val="1200"/>
              <a:buFont typeface="Calibri"/>
              <a:buChar char="●"/>
            </a:pPr>
            <a:r>
              <a:rPr lang="en-US"/>
              <a:t>Ask yourself questions about how the word works with the text. What does it tell you about the topic or main idea of the text? </a:t>
            </a:r>
            <a:endParaRPr/>
          </a:p>
        </p:txBody>
      </p:sp>
      <p:sp>
        <p:nvSpPr>
          <p:cNvPr id="447" name="Google Shape;447;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lang="en-US"/>
              <a:t> Have students turn to p. 148 of the Student Interactive. </a:t>
            </a:r>
            <a:endParaRPr/>
          </a:p>
          <a:p>
            <a:pPr indent="-137160" lvl="0" marL="137160" rtl="0" algn="l">
              <a:lnSpc>
                <a:spcPct val="100000"/>
              </a:lnSpc>
              <a:spcBef>
                <a:spcPts val="0"/>
              </a:spcBef>
              <a:spcAft>
                <a:spcPts val="0"/>
              </a:spcAft>
              <a:buClr>
                <a:schemeClr val="dk1"/>
              </a:buClr>
              <a:buSzPts val="1200"/>
              <a:buFont typeface="Calibri"/>
              <a:buAutoNum type="arabicPeriod"/>
            </a:pPr>
            <a:r>
              <a:rPr lang="en-US"/>
              <a:t> Model how to use the vocabulary words to talk about a picture: I am going to use the vocabulary words to tell about what I see in this picture. I can see that Martin marched. I can use a vocabulary word to tell about a picture in the text. </a:t>
            </a:r>
            <a:endParaRPr/>
          </a:p>
          <a:p>
            <a:pPr indent="-137160" lvl="0" marL="137160" rtl="0" algn="l">
              <a:lnSpc>
                <a:spcPct val="100000"/>
              </a:lnSpc>
              <a:spcBef>
                <a:spcPts val="0"/>
              </a:spcBef>
              <a:spcAft>
                <a:spcPts val="0"/>
              </a:spcAft>
              <a:buClr>
                <a:schemeClr val="dk1"/>
              </a:buClr>
              <a:buSzPts val="1200"/>
              <a:buFont typeface="Calibri"/>
              <a:buAutoNum type="arabicPeriod"/>
            </a:pPr>
            <a:r>
              <a:rPr lang="en-US"/>
              <a:t> Have students consider verbs that mean nearly the same thing. Give students the word march. Then supply them with other words that mean nearly the same thing, for example walk, strut, and prance, and explain the words’ definitions. </a:t>
            </a:r>
            <a:endParaRPr/>
          </a:p>
          <a:p>
            <a:pPr indent="-137160" lvl="0" marL="137160" rtl="0" algn="l">
              <a:lnSpc>
                <a:spcPct val="100000"/>
              </a:lnSpc>
              <a:spcBef>
                <a:spcPts val="0"/>
              </a:spcBef>
              <a:spcAft>
                <a:spcPts val="0"/>
              </a:spcAft>
              <a:buClr>
                <a:schemeClr val="dk1"/>
              </a:buClr>
              <a:buSzPts val="1200"/>
              <a:buFont typeface="Calibri"/>
              <a:buAutoNum type="arabicPeriod"/>
            </a:pPr>
            <a:r>
              <a:rPr lang="en-US"/>
              <a:t> Have students act out the different words and talk about how the actions are similar to one another.</a:t>
            </a:r>
            <a:endParaRPr b="0" i="0" sz="1200" u="none" strike="noStrike">
              <a:latin typeface="Calibri"/>
              <a:ea typeface="Calibri"/>
              <a:cs typeface="Calibri"/>
              <a:sym typeface="Calibri"/>
            </a:endParaRPr>
          </a:p>
        </p:txBody>
      </p:sp>
      <p:sp>
        <p:nvSpPr>
          <p:cNvPr id="460" name="Google Shape;460;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lang="en-US"/>
              <a:t> Ask students to look at the first picture on p. 152.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 Have a volunteer use one of the vocabulary words to tell about the picture. Then have students talk to a partner about the other pictures using the vocabulary words.</a:t>
            </a:r>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 </a:t>
            </a:r>
            <a:r>
              <a:rPr lang="en-US"/>
              <a:t>Have students practice developing vocabulary by completing p. 152 in the Student Interactive. Have students discuss the difference in meaning between the verbs marched and walked. Then have students act out both verbs.</a:t>
            </a:r>
            <a:endParaRPr b="0" i="0" sz="1200" u="none" strike="noStrike">
              <a:solidFill>
                <a:srgbClr val="373536"/>
              </a:solidFill>
              <a:latin typeface="Calibri"/>
              <a:ea typeface="Calibri"/>
              <a:cs typeface="Calibri"/>
              <a:sym typeface="Calibri"/>
            </a:endParaRPr>
          </a:p>
        </p:txBody>
      </p:sp>
      <p:sp>
        <p:nvSpPr>
          <p:cNvPr id="473" name="Google Shape;473;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the Check for Understanding on p. 153 of the Student Interactive.</a:t>
            </a:r>
            <a:endParaRPr/>
          </a:p>
        </p:txBody>
      </p:sp>
      <p:sp>
        <p:nvSpPr>
          <p:cNvPr id="486" name="Google Shape;486;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Verbs are action words. They occur in the action part of a sentence. Verbs that tell about an action that happened already often end with an -ed. Since personal narratives are usually stories about something that happened in the past, verbs will probably end in -ed.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Find a stack book that is written in the past tense. Copy five sentences with action verbs ending in -ed on a flipchart or board. Read them aloud to the class. Have students identify the naming part of the sentence and action part of the sentence. Next, have them identify one verb that ends in -ed. Say the verb aloud. </a:t>
            </a:r>
            <a:r>
              <a:rPr i="1" lang="en-US"/>
              <a:t>This word is an action word. Another name for an action word is a verb. All sentences have verbs because there is always an action in a sentence. An action that already happened ends in -ed. Actions that are happening now can end in -ing.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find verbs using the stack texts. Prompt them to look for verbs ending in -ed.</a:t>
            </a:r>
            <a:endParaRPr i="0" sz="1800" u="none" strike="noStrike">
              <a:solidFill>
                <a:srgbClr val="000000"/>
              </a:solidFill>
            </a:endParaRPr>
          </a:p>
        </p:txBody>
      </p:sp>
      <p:sp>
        <p:nvSpPr>
          <p:cNvPr id="498" name="Google Shape;498;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  Have students reread their personal narratives and edit any verbs that are written in the wrong tense. </a:t>
            </a:r>
            <a:endParaRPr/>
          </a:p>
          <a:p>
            <a:pPr indent="-137160" lvl="0" marL="137160" rtl="0" algn="l">
              <a:lnSpc>
                <a:spcPct val="100000"/>
              </a:lnSpc>
              <a:spcBef>
                <a:spcPts val="0"/>
              </a:spcBef>
              <a:spcAft>
                <a:spcPts val="0"/>
              </a:spcAft>
              <a:buSzPts val="1200"/>
              <a:buFont typeface="Calibri"/>
              <a:buAutoNum type="arabicPeriod"/>
            </a:pPr>
            <a:r>
              <a:rPr lang="en-US"/>
              <a:t>  WRITING SUPPORT </a:t>
            </a:r>
            <a:endParaRPr/>
          </a:p>
          <a:p>
            <a:pPr indent="-304800" lvl="0" marL="804672" rtl="0" algn="l">
              <a:lnSpc>
                <a:spcPct val="100000"/>
              </a:lnSpc>
              <a:spcBef>
                <a:spcPts val="0"/>
              </a:spcBef>
              <a:spcAft>
                <a:spcPts val="0"/>
              </a:spcAft>
              <a:buSzPts val="1200"/>
              <a:buFont typeface="Calibri"/>
              <a:buChar char="●"/>
            </a:pPr>
            <a:r>
              <a:rPr lang="en-US"/>
              <a:t>Modeled Write sentences from a stack text, underlining the verb. </a:t>
            </a:r>
            <a:endParaRPr/>
          </a:p>
          <a:p>
            <a:pPr indent="-304800" lvl="0" marL="804672" rtl="0" algn="l">
              <a:lnSpc>
                <a:spcPct val="100000"/>
              </a:lnSpc>
              <a:spcBef>
                <a:spcPts val="0"/>
              </a:spcBef>
              <a:spcAft>
                <a:spcPts val="0"/>
              </a:spcAft>
              <a:buSzPts val="1200"/>
              <a:buFont typeface="Calibri"/>
              <a:buChar char="●"/>
            </a:pPr>
            <a:r>
              <a:rPr lang="en-US"/>
              <a:t>Shared Have students say their sentences as you transcribe them. </a:t>
            </a:r>
            <a:endParaRPr/>
          </a:p>
          <a:p>
            <a:pPr indent="-304800" lvl="0" marL="804672" rtl="0" algn="l">
              <a:lnSpc>
                <a:spcPct val="100000"/>
              </a:lnSpc>
              <a:spcBef>
                <a:spcPts val="0"/>
              </a:spcBef>
              <a:spcAft>
                <a:spcPts val="0"/>
              </a:spcAft>
              <a:buSzPts val="1200"/>
              <a:buFont typeface="Calibri"/>
              <a:buChar char="●"/>
            </a:pPr>
            <a:r>
              <a:rPr lang="en-US"/>
              <a:t>Guided Help students figure out the past tense of a verb in their narratives.</a:t>
            </a:r>
            <a:endParaRPr/>
          </a:p>
          <a:p>
            <a:pPr indent="-228600" lvl="0" marL="228600" rtl="0" algn="l">
              <a:lnSpc>
                <a:spcPct val="100000"/>
              </a:lnSpc>
              <a:spcBef>
                <a:spcPts val="0"/>
              </a:spcBef>
              <a:spcAft>
                <a:spcPts val="0"/>
              </a:spcAft>
              <a:buSzPts val="1200"/>
              <a:buFont typeface="Calibri"/>
              <a:buAutoNum type="arabicPeriod"/>
            </a:pPr>
            <a:r>
              <a:rPr lang="en-US"/>
              <a:t>Then have them continue writing their personal narratives, using action verbs that end in -ed if appropriate.</a:t>
            </a:r>
            <a:endParaRPr/>
          </a:p>
          <a:p>
            <a:pPr indent="-228600" lvl="0" marL="228600" rtl="0" algn="l">
              <a:lnSpc>
                <a:spcPct val="100000"/>
              </a:lnSpc>
              <a:spcBef>
                <a:spcPts val="0"/>
              </a:spcBef>
              <a:spcAft>
                <a:spcPts val="0"/>
              </a:spcAft>
              <a:buSzPts val="1200"/>
              <a:buFont typeface="Calibri"/>
              <a:buAutoNum type="arabicPeriod"/>
            </a:pPr>
            <a:r>
              <a:rPr lang="en-US"/>
              <a:t>SHARE BACK: Have a few students share their narratives and drawings with the class. Have students identify the verbs in the sentences.</a:t>
            </a:r>
            <a:endParaRPr/>
          </a:p>
        </p:txBody>
      </p:sp>
      <p:sp>
        <p:nvSpPr>
          <p:cNvPr id="510" name="Google Shape;510;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that short i is often spelled i in words that have only two letters. Tell students that this is a VC, or vowel-consonant pattern.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Demonstrate sorting the short i words on p. 158 in the Student Interactive. I am looking for short i words that have just two letters, a vowel followed by a consonant. I will read the first word, in. It has two letters. It starts with a vowel and then has a consonant. It also has a short i sound. This follows the vowel-consonant pattern, so I will write it in the first column.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p. 158 in the Student Interactive.</a:t>
            </a:r>
            <a:endParaRPr i="0" sz="1800" u="none" strike="noStrike">
              <a:solidFill>
                <a:srgbClr val="000000"/>
              </a:solidFill>
            </a:endParaRPr>
          </a:p>
        </p:txBody>
      </p:sp>
      <p:sp>
        <p:nvSpPr>
          <p:cNvPr id="523" name="Google Shape;523;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certain words are called question words. The words who, what, when, where, why, and how are all question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Different question words are used for different types of questions. When tells about time. If I ask: “When is lunch?” the answer might be “Lunch is at 12:00.” Where tells about a place. If I ask: “Where is lunch?” someone might answer “Lunch is in the cafeteria.”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questions using each of the question words, and allow time for them to answer. Then have students ask you questions using these words. </a:t>
            </a:r>
            <a:endParaRPr i="0" sz="1800" u="none" strike="noStrike">
              <a:solidFill>
                <a:srgbClr val="000000"/>
              </a:solidFill>
            </a:endParaRPr>
          </a:p>
        </p:txBody>
      </p:sp>
      <p:sp>
        <p:nvSpPr>
          <p:cNvPr id="537" name="Google Shape;537;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0" name="Google Shape;55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Ask: What is alliteration? Students should respond that alliteration is when many words in a sentence begin with the same sound.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Listen to this sentence: Patty pats Pete’s pet pig. Does this sentence have alliteration? (yes) How do we know? All of the words in the sentence begin with the sound /p/.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aloud the following sentences, and have students recognize whether each sentence has alliteration: </a:t>
            </a:r>
            <a:endParaRPr/>
          </a:p>
          <a:p>
            <a:pPr indent="-228600" lvl="1" marL="723900" rtl="0" algn="l">
              <a:lnSpc>
                <a:spcPct val="100000"/>
              </a:lnSpc>
              <a:spcBef>
                <a:spcPts val="0"/>
              </a:spcBef>
              <a:spcAft>
                <a:spcPts val="0"/>
              </a:spcAft>
              <a:buClr>
                <a:srgbClr val="000000"/>
              </a:buClr>
              <a:buSzPts val="1200"/>
              <a:buFont typeface="Calibri"/>
              <a:buAutoNum type="arabicPeriod"/>
            </a:pPr>
            <a:r>
              <a:rPr lang="en-US"/>
              <a:t>The bat bugs Betty. </a:t>
            </a:r>
            <a:endParaRPr/>
          </a:p>
          <a:p>
            <a:pPr indent="-228600" lvl="1" marL="723900" rtl="0" algn="l">
              <a:lnSpc>
                <a:spcPct val="100000"/>
              </a:lnSpc>
              <a:spcBef>
                <a:spcPts val="0"/>
              </a:spcBef>
              <a:spcAft>
                <a:spcPts val="0"/>
              </a:spcAft>
              <a:buClr>
                <a:srgbClr val="000000"/>
              </a:buClr>
              <a:buSzPts val="1200"/>
              <a:buFont typeface="Calibri"/>
              <a:buAutoNum type="arabicPeriod"/>
            </a:pPr>
            <a:r>
              <a:rPr lang="en-US"/>
              <a:t>Nala is a kitten. </a:t>
            </a:r>
            <a:endParaRPr/>
          </a:p>
          <a:p>
            <a:pPr indent="-228600" lvl="1" marL="723900" rtl="0" algn="l">
              <a:lnSpc>
                <a:spcPct val="100000"/>
              </a:lnSpc>
              <a:spcBef>
                <a:spcPts val="0"/>
              </a:spcBef>
              <a:spcAft>
                <a:spcPts val="0"/>
              </a:spcAft>
              <a:buClr>
                <a:srgbClr val="000000"/>
              </a:buClr>
              <a:buSzPts val="1200"/>
              <a:buFont typeface="Calibri"/>
              <a:buAutoNum type="arabicPeriod"/>
            </a:pPr>
            <a:r>
              <a:rPr lang="en-US"/>
              <a:t>You like your yarn.</a:t>
            </a:r>
            <a:endParaRPr i="0"/>
          </a:p>
        </p:txBody>
      </p:sp>
      <p:sp>
        <p:nvSpPr>
          <p:cNvPr id="561" name="Google Shape;561;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400"/>
              <a:buNone/>
            </a:pPr>
            <a:r>
              <a:rPr lang="en-US"/>
              <a:t>1. Say the following sentence aloud: I have a pen. How many words are in the sentence? Let’s count: I (clap) have (clap) a (clap) pen (clap). How many words did you hear? Students should say four. </a:t>
            </a:r>
            <a:endParaRPr/>
          </a:p>
          <a:p>
            <a:pPr indent="-215900" lvl="0" marL="228600" rtl="0" algn="l">
              <a:lnSpc>
                <a:spcPct val="100000"/>
              </a:lnSpc>
              <a:spcBef>
                <a:spcPts val="0"/>
              </a:spcBef>
              <a:spcAft>
                <a:spcPts val="0"/>
              </a:spcAft>
              <a:buSzPts val="1200"/>
              <a:buFont typeface="Calibri"/>
              <a:buAutoNum type="arabicPeriod" startAt="2"/>
            </a:pPr>
            <a:r>
              <a:rPr lang="en-US"/>
              <a:t>Have students identify the individual words in the sentence, using prompts such as: What is the first word in the sentence? What is the last word in the sentence?</a:t>
            </a:r>
            <a:endParaRPr/>
          </a:p>
          <a:p>
            <a:pPr indent="-215900" lvl="0" marL="228600" rtl="0" algn="l">
              <a:lnSpc>
                <a:spcPct val="100000"/>
              </a:lnSpc>
              <a:spcBef>
                <a:spcPts val="0"/>
              </a:spcBef>
              <a:spcAft>
                <a:spcPts val="0"/>
              </a:spcAft>
              <a:buSzPts val="1200"/>
              <a:buFont typeface="Calibri"/>
              <a:buAutoNum type="arabicPeriod" startAt="2"/>
            </a:pPr>
            <a:r>
              <a:rPr lang="en-US"/>
              <a:t>Have volunteers say sentences. You might give them examples, such as: The dog is pretty. My pancake is hot and good. I like to ride my bike. </a:t>
            </a:r>
            <a:endParaRPr/>
          </a:p>
          <a:p>
            <a:pPr indent="-215900" lvl="0" marL="228600" rtl="0" algn="l">
              <a:lnSpc>
                <a:spcPct val="100000"/>
              </a:lnSpc>
              <a:spcBef>
                <a:spcPts val="0"/>
              </a:spcBef>
              <a:spcAft>
                <a:spcPts val="0"/>
              </a:spcAft>
              <a:buSzPts val="1200"/>
              <a:buFont typeface="Calibri"/>
              <a:buAutoNum type="arabicPeriod" startAt="2"/>
            </a:pPr>
            <a:r>
              <a:rPr lang="en-US"/>
              <a:t>Have students clap and count the words in each sentence. </a:t>
            </a:r>
            <a:endParaRPr/>
          </a:p>
        </p:txBody>
      </p:sp>
      <p:sp>
        <p:nvSpPr>
          <p:cNvPr id="111" name="Google Shape;11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Write the word fin on the board. This is the word fin. I hear the sound /i/ in the middle of fin. The sound /i/ is spelled i. </a:t>
            </a:r>
            <a:endParaRPr/>
          </a:p>
          <a:p>
            <a:pPr indent="-215900" lvl="0" marL="228600" rtl="0" algn="l">
              <a:lnSpc>
                <a:spcPct val="100000"/>
              </a:lnSpc>
              <a:spcBef>
                <a:spcPts val="0"/>
              </a:spcBef>
              <a:spcAft>
                <a:spcPts val="0"/>
              </a:spcAft>
              <a:buSzPts val="1200"/>
              <a:buFont typeface="Calibri"/>
              <a:buAutoNum type="arabicPeriod"/>
            </a:pPr>
            <a:r>
              <a:rPr lang="en-US"/>
              <a:t>Write fine on the board. What happens to a word with a short vowel sound, such as fin, when an e is added to the end? Yes, it becomes a long vowel sound. Read the new word with me: fine. </a:t>
            </a:r>
            <a:endParaRPr/>
          </a:p>
          <a:p>
            <a:pPr indent="-215900" lvl="0" marL="228600" rtl="0" algn="l">
              <a:lnSpc>
                <a:spcPct val="100000"/>
              </a:lnSpc>
              <a:spcBef>
                <a:spcPts val="0"/>
              </a:spcBef>
              <a:spcAft>
                <a:spcPts val="0"/>
              </a:spcAft>
              <a:buSzPts val="1200"/>
              <a:buFont typeface="Calibri"/>
              <a:buAutoNum type="arabicPeriod"/>
            </a:pPr>
            <a:r>
              <a:rPr lang="en-US"/>
              <a:t>Write the word yip and read it aloud. Guide students to identify that the sound /y/ is spelled y and the sound /p/ is spelled p. </a:t>
            </a:r>
            <a:endParaRPr/>
          </a:p>
        </p:txBody>
      </p:sp>
      <p:sp>
        <p:nvSpPr>
          <p:cNvPr id="573" name="Google Shape;573;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Write the words rip, ripe, tip, time, yap, and pit on the board. Have students decode each word.</a:t>
            </a:r>
            <a:endParaRPr/>
          </a:p>
          <a:p>
            <a:pPr indent="-215900" lvl="0" marL="228600" rtl="0" algn="l">
              <a:lnSpc>
                <a:spcPct val="100000"/>
              </a:lnSpc>
              <a:spcBef>
                <a:spcPts val="0"/>
              </a:spcBef>
              <a:spcAft>
                <a:spcPts val="0"/>
              </a:spcAft>
              <a:buSzPts val="1200"/>
              <a:buFont typeface="Calibri"/>
              <a:buAutoNum type="arabicPeriod"/>
            </a:pPr>
            <a:r>
              <a:rPr lang="en-US"/>
              <a:t>Have students turn to p. 132 in the Student Interactive. Have them read the sentences with a partner.</a:t>
            </a:r>
            <a:endParaRPr i="0"/>
          </a:p>
        </p:txBody>
      </p:sp>
      <p:sp>
        <p:nvSpPr>
          <p:cNvPr id="584" name="Google Shape;584;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today they are going to continue working with high-frequency words. Have students read the words at the top of p. 133 in the Student Interactive with you: good, open, could.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look at the words at the top of p. 133. Say: I will read a word, and I want you to point to it. Then we will read the word together. Read good, and have students point to it. Now let’s read the word together: good. Repeat with the other words. Encourage students to use the words in sentences.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read the sentences on p. 133 with you. Ask them to identify the words good, open, and could in the sentences. Then have them read the sentences with a partner. Remind students that their voice should go slightly up when they read a question.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them underline the high frequency words in the sentences.</a:t>
            </a:r>
            <a:endParaRPr/>
          </a:p>
        </p:txBody>
      </p:sp>
      <p:sp>
        <p:nvSpPr>
          <p:cNvPr id="598" name="Google Shape;598;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Clr>
                <a:schemeClr val="dk1"/>
              </a:buClr>
              <a:buSzPts val="1200"/>
              <a:buFont typeface="Calibri"/>
              <a:buAutoNum type="arabicPeriod"/>
            </a:pPr>
            <a:r>
              <a:rPr lang="en-US"/>
              <a:t>Tell students that there are many different types of text features, including titles, pictures, charts, and time lines. </a:t>
            </a:r>
            <a:endParaRPr/>
          </a:p>
          <a:p>
            <a:pPr indent="-304800" lvl="0" marL="804672" rtl="0" algn="l">
              <a:lnSpc>
                <a:spcPct val="100000"/>
              </a:lnSpc>
              <a:spcBef>
                <a:spcPts val="0"/>
              </a:spcBef>
              <a:spcAft>
                <a:spcPts val="0"/>
              </a:spcAft>
              <a:buClr>
                <a:schemeClr val="dk1"/>
              </a:buClr>
              <a:buSzPts val="1200"/>
              <a:buFont typeface="Calibri"/>
              <a:buChar char="●"/>
            </a:pPr>
            <a:r>
              <a:rPr lang="en-US"/>
              <a:t>Text features help readers learn information. </a:t>
            </a:r>
            <a:endParaRPr/>
          </a:p>
          <a:p>
            <a:pPr indent="-304800" lvl="0" marL="804672" rtl="0" algn="l">
              <a:lnSpc>
                <a:spcPct val="100000"/>
              </a:lnSpc>
              <a:spcBef>
                <a:spcPts val="0"/>
              </a:spcBef>
              <a:spcAft>
                <a:spcPts val="0"/>
              </a:spcAft>
              <a:buClr>
                <a:schemeClr val="dk1"/>
              </a:buClr>
              <a:buSzPts val="1200"/>
              <a:buFont typeface="Calibri"/>
              <a:buChar char="●"/>
            </a:pPr>
            <a:r>
              <a:rPr lang="en-US"/>
              <a:t>A timeline is a text feature that shows when events happen. </a:t>
            </a:r>
            <a:endParaRPr/>
          </a:p>
          <a:p>
            <a:pPr indent="-304800" lvl="0" marL="804672" rtl="0" algn="l">
              <a:lnSpc>
                <a:spcPct val="100000"/>
              </a:lnSpc>
              <a:spcBef>
                <a:spcPts val="0"/>
              </a:spcBef>
              <a:spcAft>
                <a:spcPts val="0"/>
              </a:spcAft>
              <a:buClr>
                <a:schemeClr val="dk1"/>
              </a:buClr>
              <a:buSzPts val="1200"/>
              <a:buFont typeface="Calibri"/>
              <a:buChar char="●"/>
            </a:pPr>
            <a:r>
              <a:rPr lang="en-US"/>
              <a:t>Other text features may include photographs with captions, or words that explain what is happening. </a:t>
            </a:r>
            <a:endParaRPr/>
          </a:p>
          <a:p>
            <a:pPr indent="-304800" lvl="0" marL="804672" rtl="0" algn="l">
              <a:lnSpc>
                <a:spcPct val="100000"/>
              </a:lnSpc>
              <a:spcBef>
                <a:spcPts val="0"/>
              </a:spcBef>
              <a:spcAft>
                <a:spcPts val="0"/>
              </a:spcAft>
              <a:buClr>
                <a:schemeClr val="dk1"/>
              </a:buClr>
              <a:buSzPts val="1200"/>
              <a:buFont typeface="Calibri"/>
              <a:buChar char="●"/>
            </a:pPr>
            <a:r>
              <a:rPr lang="en-US"/>
              <a:t>Text features can help authors achieve specific purposes, such as informing or entertaining an audience. </a:t>
            </a:r>
            <a:endParaRPr/>
          </a:p>
          <a:p>
            <a:pPr indent="0" lvl="0" marL="12700" rtl="0" algn="l">
              <a:lnSpc>
                <a:spcPct val="100000"/>
              </a:lnSpc>
              <a:spcBef>
                <a:spcPts val="0"/>
              </a:spcBef>
              <a:spcAft>
                <a:spcPts val="0"/>
              </a:spcAft>
              <a:buSzPts val="1200"/>
              <a:buFont typeface="Calibri"/>
              <a:buNone/>
            </a:pPr>
            <a:r>
              <a:rPr lang="en-US"/>
              <a:t>2.  Have students look at the time line on p. 151 of Changing Laws, Changing Lives: Martin Luther King, Jr. Model what you can learn from the timeline: </a:t>
            </a:r>
            <a:endParaRPr/>
          </a:p>
          <a:p>
            <a:pPr indent="-304800" lvl="0" marL="804672" rtl="0" algn="l">
              <a:lnSpc>
                <a:spcPct val="100000"/>
              </a:lnSpc>
              <a:spcBef>
                <a:spcPts val="0"/>
              </a:spcBef>
              <a:spcAft>
                <a:spcPts val="0"/>
              </a:spcAft>
              <a:buClr>
                <a:schemeClr val="dk1"/>
              </a:buClr>
              <a:buSzPts val="1200"/>
              <a:buFont typeface="Calibri"/>
              <a:buChar char="●"/>
            </a:pPr>
            <a:r>
              <a:rPr lang="en-US"/>
              <a:t>The first year on the timeline is 1929. This is the year that Martin was born. </a:t>
            </a:r>
            <a:endParaRPr/>
          </a:p>
          <a:p>
            <a:pPr indent="-304800" lvl="0" marL="804672" rtl="0" algn="l">
              <a:lnSpc>
                <a:spcPct val="100000"/>
              </a:lnSpc>
              <a:spcBef>
                <a:spcPts val="0"/>
              </a:spcBef>
              <a:spcAft>
                <a:spcPts val="0"/>
              </a:spcAft>
              <a:buClr>
                <a:schemeClr val="dk1"/>
              </a:buClr>
              <a:buSzPts val="1200"/>
              <a:buFont typeface="Calibri"/>
              <a:buChar char="●"/>
            </a:pPr>
            <a:r>
              <a:rPr lang="en-US"/>
              <a:t>The last year on the timeline is 1968. This is the year that Martin died. </a:t>
            </a:r>
            <a:endParaRPr/>
          </a:p>
          <a:p>
            <a:pPr indent="-304800" lvl="0" marL="804672" rtl="0" algn="l">
              <a:lnSpc>
                <a:spcPct val="100000"/>
              </a:lnSpc>
              <a:spcBef>
                <a:spcPts val="0"/>
              </a:spcBef>
              <a:spcAft>
                <a:spcPts val="0"/>
              </a:spcAft>
              <a:buClr>
                <a:schemeClr val="dk1"/>
              </a:buClr>
              <a:buSzPts val="1200"/>
              <a:buFont typeface="Calibri"/>
              <a:buChar char="●"/>
            </a:pPr>
            <a:r>
              <a:rPr lang="en-US"/>
              <a:t>The other dates on the timeline show other important events that happened between the years 1929 and 1968. </a:t>
            </a:r>
            <a:endParaRPr/>
          </a:p>
          <a:p>
            <a:pPr indent="-228600" lvl="0" marL="241300" rtl="0" algn="l">
              <a:lnSpc>
                <a:spcPct val="100000"/>
              </a:lnSpc>
              <a:spcBef>
                <a:spcPts val="0"/>
              </a:spcBef>
              <a:spcAft>
                <a:spcPts val="0"/>
              </a:spcAft>
              <a:buClr>
                <a:schemeClr val="dk1"/>
              </a:buClr>
              <a:buSzPts val="1200"/>
              <a:buFont typeface="Calibri"/>
              <a:buAutoNum type="arabicPeriod" startAt="3"/>
            </a:pPr>
            <a:r>
              <a:rPr lang="en-US"/>
              <a:t>Ask students to find the first date after Martin was born. (1955) </a:t>
            </a:r>
            <a:endParaRPr/>
          </a:p>
          <a:p>
            <a:pPr indent="-228600" lvl="0" marL="241300" rtl="0" algn="l">
              <a:lnSpc>
                <a:spcPct val="100000"/>
              </a:lnSpc>
              <a:spcBef>
                <a:spcPts val="0"/>
              </a:spcBef>
              <a:spcAft>
                <a:spcPts val="0"/>
              </a:spcAft>
              <a:buClr>
                <a:schemeClr val="dk1"/>
              </a:buClr>
              <a:buSzPts val="1200"/>
              <a:buFont typeface="Calibri"/>
              <a:buAutoNum type="arabicPeriod" startAt="3"/>
            </a:pPr>
            <a:r>
              <a:rPr lang="en-US"/>
              <a:t>Read aloud the information from the timeline. Help students understand that this was an important event because Martin helped change laws with the boycott. Then remind students that text features can help authors achieve specific purposes. </a:t>
            </a:r>
            <a:endParaRPr/>
          </a:p>
          <a:p>
            <a:pPr indent="-228600" lvl="0" marL="241300" rtl="0" algn="l">
              <a:lnSpc>
                <a:spcPct val="100000"/>
              </a:lnSpc>
              <a:spcBef>
                <a:spcPts val="0"/>
              </a:spcBef>
              <a:spcAft>
                <a:spcPts val="0"/>
              </a:spcAft>
              <a:buClr>
                <a:schemeClr val="dk1"/>
              </a:buClr>
              <a:buSzPts val="1200"/>
              <a:buFont typeface="Calibri"/>
              <a:buAutoNum type="arabicPeriod" startAt="3"/>
            </a:pPr>
            <a:r>
              <a:rPr lang="en-US"/>
              <a:t>Have them identify the purpose for which the author included the timeline in Changing Laws, Changing Lives: Martin Luther King, Jr. Finally, have students look at the Close Read note on p. 151 and underline the parts of the timeline that show when events happened.</a:t>
            </a:r>
            <a:endParaRPr i="0"/>
          </a:p>
        </p:txBody>
      </p:sp>
      <p:sp>
        <p:nvSpPr>
          <p:cNvPr id="612" name="Google Shape;612;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aloud the Close Read note on p. 151 and have students underline the dates on the time line. DOK 1</a:t>
            </a:r>
            <a:endParaRPr i="0"/>
          </a:p>
        </p:txBody>
      </p:sp>
      <p:sp>
        <p:nvSpPr>
          <p:cNvPr id="624" name="Google Shape;624;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the My Turn activity on p. 154 in the Student Interactive in order to gain more practice identifying how text features can contribute to the achievement of an author’s specific purposes.</a:t>
            </a:r>
            <a:endParaRPr/>
          </a:p>
        </p:txBody>
      </p:sp>
      <p:sp>
        <p:nvSpPr>
          <p:cNvPr id="637" name="Google Shape;637;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some authors give their opinion about a topic by using certain words. </a:t>
            </a:r>
            <a:endParaRPr/>
          </a:p>
          <a:p>
            <a:pPr indent="-304800" lvl="0" marL="804672" rtl="0" algn="l">
              <a:lnSpc>
                <a:spcPct val="100000"/>
              </a:lnSpc>
              <a:spcBef>
                <a:spcPts val="0"/>
              </a:spcBef>
              <a:spcAft>
                <a:spcPts val="0"/>
              </a:spcAft>
              <a:buSzPts val="1200"/>
              <a:buFont typeface="Calibri"/>
              <a:buChar char="●"/>
            </a:pPr>
            <a:r>
              <a:rPr lang="en-US"/>
              <a:t>Authors use words to show how they feel. Look for describing words that tell about the person or events in the narrative. </a:t>
            </a:r>
            <a:endParaRPr/>
          </a:p>
          <a:p>
            <a:pPr indent="-304800" lvl="0" marL="804672" rtl="0" algn="l">
              <a:lnSpc>
                <a:spcPct val="100000"/>
              </a:lnSpc>
              <a:spcBef>
                <a:spcPts val="0"/>
              </a:spcBef>
              <a:spcAft>
                <a:spcPts val="0"/>
              </a:spcAft>
              <a:buSzPts val="1200"/>
              <a:buFont typeface="Calibri"/>
              <a:buChar char="●"/>
            </a:pPr>
            <a:r>
              <a:rPr lang="en-US"/>
              <a:t>Authors include details to support their ideas.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Read aloud p. 144 in the Student Interactive. The author uses words to tell what he thinks of Martin. The text says “Martin grew up to be an important man.” Then the author tells why. The text states how he changed laws.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Ask students what other words they might use to tell about someone who they think is an important person.</a:t>
            </a:r>
            <a:endParaRPr/>
          </a:p>
        </p:txBody>
      </p:sp>
      <p:sp>
        <p:nvSpPr>
          <p:cNvPr id="650" name="Google Shape;650;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upper- and lowercase Zz. Model writing uppercase and lowercase letters Zz with accurate formation.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out that the lowercase z is written like the uppercase Z, but it is smaller.  Model again as students copy your actions to write the letters on the palm of their hand using their finger.</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Handwriting p. 207 from the Resource Download Center to practice writing Zz. </a:t>
            </a:r>
            <a:r>
              <a:rPr b="1" i="0" lang="en-US" u="none" strike="noStrike">
                <a:solidFill>
                  <a:srgbClr val="000000"/>
                </a:solidFill>
              </a:rPr>
              <a:t>Click path: Table of Contents -&gt; Resource Download Center -&gt; Handwriting Practice -&gt; U2W4L3 Handwriting Practice </a:t>
            </a:r>
            <a:endParaRPr b="1"/>
          </a:p>
          <a:p>
            <a:pPr indent="0" lvl="0" marL="0" rtl="0" algn="l">
              <a:lnSpc>
                <a:spcPct val="100000"/>
              </a:lnSpc>
              <a:spcBef>
                <a:spcPts val="0"/>
              </a:spcBef>
              <a:spcAft>
                <a:spcPts val="0"/>
              </a:spcAft>
              <a:buSzPts val="1400"/>
              <a:buNone/>
            </a:pPr>
            <a:r>
              <a:t/>
            </a:r>
            <a:endParaRPr/>
          </a:p>
        </p:txBody>
      </p:sp>
      <p:sp>
        <p:nvSpPr>
          <p:cNvPr id="662" name="Google Shape;662;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4" name="Google Shape;674;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p. 159 of the Student Interactive.</a:t>
            </a:r>
            <a:endParaRPr/>
          </a:p>
        </p:txBody>
      </p:sp>
      <p:sp>
        <p:nvSpPr>
          <p:cNvPr id="675" name="Google Shape;675;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 verb is a word that tells an action. A present-tense verb usually ends in -s, and a past-tense verb usually ends in -ed.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Write a list of action verbs ending in -ed on a board or flipchart. Write the present-tense form of each word next to it (for example: talked—talk). Tell students that sometimes authors write their stories as if the action is taking place right now, even though personal narratives tell of events that took place in the past.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Using a stack text that is written in the past tense, copy a few sentences on the board. Underline the verbs. Have students identify whether the verbs are in past tense or present tense. </a:t>
            </a:r>
            <a:r>
              <a:rPr i="1" lang="en-US"/>
              <a:t>Let’s pretend we are the author, and we want to change our story to present tense. To do that, we need to change the verbs. Let’s edit this story so it is in the present tense.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 volunteers tell you how to edit the verbs. Show them how to replace the letters -ed with -s to change the words into their present forms. Then read the sentences aloud. Repeat the activity with a present-tense sentence from a stack text, asking students how they would change it to the past tense.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complete the activity on p. 162 of the Student Interactive.</a:t>
            </a:r>
            <a:endParaRPr/>
          </a:p>
        </p:txBody>
      </p:sp>
      <p:sp>
        <p:nvSpPr>
          <p:cNvPr id="688" name="Google Shape;688;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today they will read words with sounds they have already learned. Hold up Alphabet Card Pp. This is a picture of a penguin. The word penguin begins with the sound /p/. The sound /p/ is spelled with the letter p. Say the sound /p/ with me: /p/ /p/ /p/.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words on the board and have students read the words with you: pit, pat, pin.</a:t>
            </a:r>
            <a:endParaRPr/>
          </a:p>
        </p:txBody>
      </p:sp>
      <p:sp>
        <p:nvSpPr>
          <p:cNvPr id="122" name="Google Shape;12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0" name="Google Shape;700;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review what they have written so far and edit for verbs. They should make sure all of the verbs in their narratives are written in the same tense.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 </a:t>
            </a:r>
            <a:endParaRPr/>
          </a:p>
          <a:p>
            <a:pPr indent="-304800" lvl="0" marL="804672" rtl="0" algn="l">
              <a:lnSpc>
                <a:spcPct val="100000"/>
              </a:lnSpc>
              <a:spcBef>
                <a:spcPts val="0"/>
              </a:spcBef>
              <a:spcAft>
                <a:spcPts val="0"/>
              </a:spcAft>
              <a:buSzPts val="1200"/>
              <a:buFont typeface="Calibri"/>
              <a:buChar char="●"/>
            </a:pPr>
            <a:r>
              <a:rPr lang="en-US"/>
              <a:t>Modeled Think aloud as you choose verbs for your sentences. </a:t>
            </a:r>
            <a:endParaRPr/>
          </a:p>
          <a:p>
            <a:pPr indent="-304800" lvl="0" marL="804672" rtl="0" algn="l">
              <a:lnSpc>
                <a:spcPct val="100000"/>
              </a:lnSpc>
              <a:spcBef>
                <a:spcPts val="0"/>
              </a:spcBef>
              <a:spcAft>
                <a:spcPts val="0"/>
              </a:spcAft>
              <a:buSzPts val="1200"/>
              <a:buFont typeface="Calibri"/>
              <a:buChar char="●"/>
            </a:pPr>
            <a:r>
              <a:rPr lang="en-US"/>
              <a:t>Shared Work with students to edit the verbs in their narratives. </a:t>
            </a:r>
            <a:endParaRPr/>
          </a:p>
          <a:p>
            <a:pPr indent="-304800" lvl="0" marL="804672" rtl="0" algn="l">
              <a:lnSpc>
                <a:spcPct val="100000"/>
              </a:lnSpc>
              <a:spcBef>
                <a:spcPts val="0"/>
              </a:spcBef>
              <a:spcAft>
                <a:spcPts val="0"/>
              </a:spcAft>
              <a:buSzPts val="1200"/>
              <a:buFont typeface="Calibri"/>
              <a:buChar char="●"/>
            </a:pPr>
            <a:r>
              <a:rPr lang="en-US"/>
              <a:t>Guided Guide students to use the same verb tense in their writing.</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Then have them continue writing. Remind them that they can begin a new book at any time.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 pairs share their stories. Prompt students to talk about the verbs they chose for their stories.</a:t>
            </a:r>
            <a:endParaRPr/>
          </a:p>
        </p:txBody>
      </p:sp>
      <p:sp>
        <p:nvSpPr>
          <p:cNvPr id="701" name="Google Shape;701;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that the sound /i/ is often spelled using the letter i in words that have only two letters. Tell students that this is a VC, or vowel-consonant, pattern.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On the board, write short sentences using the spelling words. I will circle words with the vowel-consonant pattern. Wave your hands in the air when you hear words I should circle in each sentence. Read the sentences aloud, emphasizing the spelling words as needed to guide students to wave their hands at the appropriate time.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Spelling p. 213 from the Resource Download Center.  </a:t>
            </a:r>
            <a:r>
              <a:rPr b="1" i="0" lang="en-US" u="none" strike="noStrike">
                <a:solidFill>
                  <a:srgbClr val="000000"/>
                </a:solidFill>
              </a:rPr>
              <a:t>Click path: Table of Contents -&gt; Resource Download Center -&gt; Spelling -&gt; U4W4</a:t>
            </a:r>
            <a:endParaRPr b="1"/>
          </a:p>
          <a:p>
            <a:pPr indent="0" lvl="0" marL="0" rtl="0" algn="l">
              <a:lnSpc>
                <a:spcPct val="100000"/>
              </a:lnSpc>
              <a:spcBef>
                <a:spcPts val="0"/>
              </a:spcBef>
              <a:spcAft>
                <a:spcPts val="0"/>
              </a:spcAft>
              <a:buSzPts val="1400"/>
              <a:buNone/>
            </a:pPr>
            <a:r>
              <a:t/>
            </a:r>
            <a:endParaRPr i="0" sz="1800" u="none" strike="noStrike">
              <a:solidFill>
                <a:srgbClr val="000000"/>
              </a:solidFill>
            </a:endParaRPr>
          </a:p>
        </p:txBody>
      </p:sp>
      <p:sp>
        <p:nvSpPr>
          <p:cNvPr id="714" name="Google Shape;714;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a giant question mark on the board. Say: This mark tells you that a sentence is a question. Which words are question words? Display each question word as students suggest them.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a sentence using a question word: In the sentence, Who is singing? the word who is asking about a person. The answer to the question would be a person’s name. Provide additional examples as needed so that students can easily identify question words in a variety of sentences.</a:t>
            </a:r>
            <a:endParaRPr i="0" sz="1800" u="none" strike="noStrike">
              <a:solidFill>
                <a:srgbClr val="000000"/>
              </a:solidFill>
            </a:endParaRPr>
          </a:p>
        </p:txBody>
      </p:sp>
      <p:sp>
        <p:nvSpPr>
          <p:cNvPr id="725" name="Google Shape;725;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5" name="Google Shape;735;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6" name="Google Shape;736;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today they will practice reading sentences.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sentence on the board: Tim had a good time. Let’s read the sentence together. Point to the words Tim, had, and time, and have students decode each word. Point to the words a and good.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The words a and good are high-frequency words. What do we know about high-frequency words? Students should respond that high-frequency words are words they will see over and over again in texts, and they need to practice reading them.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display this sentence, and have students read it: Mike is a pretty dog.</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p. 134 in the Student Interactive.</a:t>
            </a:r>
            <a:endParaRPr/>
          </a:p>
        </p:txBody>
      </p:sp>
      <p:sp>
        <p:nvSpPr>
          <p:cNvPr id="747" name="Google Shape;747;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135 in the Student Interactive. We are going to read a story about today and long ago. Point to the title of the story. The title of the story is The Past and Now. I hear one word with the sound /p/ in the title. What word has the sound /p/? Students should say the word Past. In this story, we will read other words that have sounds we have learned.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this week’s high-frequency words: could, good, open. Tell them they will practice reading these words in the story The Past and Now. Display the words. Have students read them with you. When you see these words in the story The Past and Now, you will know how to identify and read them.</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whisper read the story as you listen in. Then have students reread the story page by page with a partner. Listen carefully as they use letter sound relationships to decode the words. Partners should reread the story. This time the other student begins.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After students have read the story, call their attention to the third sentence on p. 135. I hear the sound /p/ in the word tap. What letter spells the sound /p/ in tap? Help students identify another word on the page that ends with the sound /p/ spelled p, and have them highlight the words.</a:t>
            </a:r>
            <a:endParaRPr/>
          </a:p>
        </p:txBody>
      </p:sp>
      <p:sp>
        <p:nvSpPr>
          <p:cNvPr id="761" name="Google Shape;761;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4" name="Google Shape;774;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 Have students turn to pp. 136–137. Which words include the sound /ī/? Point to the words. Help students identify the words. </a:t>
            </a:r>
            <a:endParaRPr/>
          </a:p>
          <a:p>
            <a:pPr indent="-137160" lvl="0" marL="137160" rtl="0" algn="l">
              <a:lnSpc>
                <a:spcPct val="100000"/>
              </a:lnSpc>
              <a:spcBef>
                <a:spcPts val="0"/>
              </a:spcBef>
              <a:spcAft>
                <a:spcPts val="0"/>
              </a:spcAft>
              <a:buSzPts val="1200"/>
              <a:buFont typeface="Calibri"/>
              <a:buAutoNum type="arabicPeriod"/>
            </a:pPr>
            <a:r>
              <a:rPr lang="en-US"/>
              <a:t> Then have them underline the words kite and bike on p. 136 and time on p. 137. </a:t>
            </a:r>
            <a:endParaRPr/>
          </a:p>
          <a:p>
            <a:pPr indent="-137160" lvl="0" marL="137160" rtl="0" algn="l">
              <a:lnSpc>
                <a:spcPct val="100000"/>
              </a:lnSpc>
              <a:spcBef>
                <a:spcPts val="0"/>
              </a:spcBef>
              <a:spcAft>
                <a:spcPts val="0"/>
              </a:spcAft>
              <a:buSzPts val="1200"/>
              <a:buFont typeface="Calibri"/>
              <a:buAutoNum type="arabicPeriod"/>
            </a:pPr>
            <a:r>
              <a:rPr lang="en-US"/>
              <a:t> On page 137, I hear a word that starts with the sound /y/ spelled y. What word has the sound /y/ spelled y? Students should identify that the word yes starts with the sound /y/ spelled y.</a:t>
            </a:r>
            <a:endParaRPr i="0" sz="1200">
              <a:latin typeface="Calibri"/>
              <a:ea typeface="Calibri"/>
              <a:cs typeface="Calibri"/>
              <a:sym typeface="Calibri"/>
            </a:endParaRPr>
          </a:p>
        </p:txBody>
      </p:sp>
      <p:sp>
        <p:nvSpPr>
          <p:cNvPr id="775" name="Google Shape;775;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lang="en-US"/>
              <a:t>Tell students that they can create, or make, new understandings when they read a text by synthesizing information. </a:t>
            </a:r>
            <a:endParaRPr/>
          </a:p>
          <a:p>
            <a:pPr indent="-304800" lvl="0" marL="804672" rtl="0" algn="l">
              <a:lnSpc>
                <a:spcPct val="100000"/>
              </a:lnSpc>
              <a:spcBef>
                <a:spcPts val="0"/>
              </a:spcBef>
              <a:spcAft>
                <a:spcPts val="0"/>
              </a:spcAft>
              <a:buSzPts val="1200"/>
              <a:buFont typeface="Calibri"/>
              <a:buChar char="●"/>
            </a:pPr>
            <a:r>
              <a:rPr lang="en-US"/>
              <a:t>Readers can combine details in a text to learn something new. </a:t>
            </a:r>
            <a:endParaRPr/>
          </a:p>
          <a:p>
            <a:pPr indent="-304800" lvl="0" marL="804672" rtl="0" algn="l">
              <a:lnSpc>
                <a:spcPct val="100000"/>
              </a:lnSpc>
              <a:spcBef>
                <a:spcPts val="0"/>
              </a:spcBef>
              <a:spcAft>
                <a:spcPts val="0"/>
              </a:spcAft>
              <a:buSzPts val="1200"/>
              <a:buFont typeface="Calibri"/>
              <a:buChar char="●"/>
            </a:pPr>
            <a:r>
              <a:rPr lang="en-US"/>
              <a:t>Details can be found in the words, photographs or illustrations, and in text features. </a:t>
            </a:r>
            <a:endParaRPr/>
          </a:p>
          <a:p>
            <a:pPr indent="-304800" lvl="0" marL="804672" rtl="0" algn="l">
              <a:lnSpc>
                <a:spcPct val="100000"/>
              </a:lnSpc>
              <a:spcBef>
                <a:spcPts val="0"/>
              </a:spcBef>
              <a:spcAft>
                <a:spcPts val="0"/>
              </a:spcAft>
              <a:buSzPts val="1200"/>
              <a:buFont typeface="Calibri"/>
              <a:buChar char="●"/>
            </a:pPr>
            <a:r>
              <a:rPr lang="en-US"/>
              <a:t>Combine, or put together, two things you learned from a text. Is there something new that you can learn?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Guide students through the process of creating new understandings by examining p. 146 in the Student Interactive. I read on page 146 that African Americans could not drink from some water fountains or eat at some tables in restaurants. This is not true today. I can learn something new from this. I can learn that things have changed and are different than they were before.</a:t>
            </a:r>
            <a:endParaRPr i="1"/>
          </a:p>
        </p:txBody>
      </p:sp>
      <p:sp>
        <p:nvSpPr>
          <p:cNvPr id="787" name="Google Shape;787;p1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8" name="Google Shape;798;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solidFill>
                  <a:srgbClr val="000000"/>
                </a:solidFill>
              </a:rPr>
              <a:t>Have students put together information on p. 146 to come up with a new understanding about the way some people were treated at restaurants. Have them highlight the words. DOK 3</a:t>
            </a:r>
            <a:endParaRPr/>
          </a:p>
        </p:txBody>
      </p:sp>
      <p:sp>
        <p:nvSpPr>
          <p:cNvPr id="799" name="Google Shape;799;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1" name="Google Shape;811;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solidFill>
                  <a:srgbClr val="000000"/>
                </a:solidFill>
              </a:rPr>
              <a:t>Have students follow the prompt on p. 149. Remind them that they will use what they highlight to create a new understanding. Then have students make connections between the past and today. Have them describe how African Americans who lived during the time of Martin Luther King, Jr., were treated in contrast to how they are treated today. DOK 3</a:t>
            </a:r>
            <a:endParaRPr/>
          </a:p>
        </p:txBody>
      </p:sp>
      <p:sp>
        <p:nvSpPr>
          <p:cNvPr id="812" name="Google Shape;812;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Focus:  </a:t>
            </a:r>
            <a:r>
              <a:rPr lang="en-US"/>
              <a:t>Hold up Alphabet Card Yy. This is a picture of a yoyo. The word yoyo begins with the sound /y/. The sound /y/ is spelled with the letter y. Say the sound /y/ with me: /y/ /y/ /y/. </a:t>
            </a:r>
            <a:endParaRPr i="0"/>
          </a:p>
          <a:p>
            <a:pPr indent="0" lvl="0" marL="0" rtl="0" algn="l">
              <a:lnSpc>
                <a:spcPct val="100000"/>
              </a:lnSpc>
              <a:spcBef>
                <a:spcPts val="0"/>
              </a:spcBef>
              <a:spcAft>
                <a:spcPts val="0"/>
              </a:spcAft>
              <a:buSzPts val="1400"/>
              <a:buNone/>
            </a:pPr>
            <a:r>
              <a:rPr lang="en-US"/>
              <a:t>2. Write the following words on the board and have students read the words with you: yes, yam, yak.</a:t>
            </a:r>
            <a:endParaRPr/>
          </a:p>
        </p:txBody>
      </p:sp>
      <p:sp>
        <p:nvSpPr>
          <p:cNvPr id="135" name="Google Shape;135;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SzPts val="1200"/>
              <a:buFont typeface="Calibri"/>
              <a:buAutoNum type="arabicPeriod"/>
            </a:pPr>
            <a:r>
              <a:rPr lang="en-US"/>
              <a:t>Have students complete the My Turn activity on p. 155 of the Student Interactive by drawing a picture to show what life was like in the past and how it has changed.</a:t>
            </a:r>
            <a:endParaRPr sz="1200">
              <a:latin typeface="Calibri"/>
              <a:ea typeface="Calibri"/>
              <a:cs typeface="Calibri"/>
              <a:sym typeface="Calibri"/>
            </a:endParaRPr>
          </a:p>
        </p:txBody>
      </p:sp>
      <p:sp>
        <p:nvSpPr>
          <p:cNvPr id="825" name="Google Shape;825;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7" name="Google Shape;837;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 noun is a person, place, or thing. A pronoun can take the place of a noun in a sentence. Some pronouns tell who a sentence is about. Some pronouns tell that something belongs to someone.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Write the words mom, she, and her on a board or flipchart. I know that a noun is a person, place, or thing. Let’s read the first word on the board. It says mom. Is mom a person, place, or thing? Yes, mom is a person, so mom is a noun. Write a sentence using the word mom on the board or chart: Mom went to a meeting today. Underline Mom. I know that Mom is the noun in this sentence. There are words called pronouns that can take the place of nouns.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Look at the other words we have on the board: she and her. Which word can I use to replace Mom in my sentence? I can use the word She. Edit the sentence by crossing out the word Mom and writing She above it. Tell students that she is the pronoun, or who the sentence is about.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Write another sentence: This is Mom’s notebook. Point out the apostrophe. I can replace the word Mom’s with a pronoun. Let’s look at the words I wrote on the board: mom, she, and her. Which word can I use in my sentence? Edit the sentence by crossing out the word Mom’s and writing her above it. Read the sentence. Her is a pronoun. It tells that something belongs to someone. In this sentence, the notebook belongs to mom.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repeat the exercise using dad, he, and his.</a:t>
            </a:r>
            <a:endParaRPr i="1"/>
          </a:p>
        </p:txBody>
      </p:sp>
      <p:sp>
        <p:nvSpPr>
          <p:cNvPr id="838" name="Google Shape;838;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0" name="Google Shape;850;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to continue writing their personal narratives. Remind them to use pronouns.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 </a:t>
            </a:r>
            <a:endParaRPr/>
          </a:p>
          <a:p>
            <a:pPr indent="-304800" lvl="0" marL="804672" rtl="0" algn="l">
              <a:lnSpc>
                <a:spcPct val="100000"/>
              </a:lnSpc>
              <a:spcBef>
                <a:spcPts val="0"/>
              </a:spcBef>
              <a:spcAft>
                <a:spcPts val="0"/>
              </a:spcAft>
              <a:buSzPts val="1200"/>
              <a:buFont typeface="Calibri"/>
              <a:buChar char="●"/>
            </a:pPr>
            <a:r>
              <a:rPr lang="en-US"/>
              <a:t>Modeled Write sentences using pronouns. </a:t>
            </a:r>
            <a:endParaRPr/>
          </a:p>
          <a:p>
            <a:pPr indent="-304800" lvl="0" marL="804672" rtl="0" algn="l">
              <a:lnSpc>
                <a:spcPct val="100000"/>
              </a:lnSpc>
              <a:spcBef>
                <a:spcPts val="0"/>
              </a:spcBef>
              <a:spcAft>
                <a:spcPts val="0"/>
              </a:spcAft>
              <a:buSzPts val="1200"/>
              <a:buFont typeface="Calibri"/>
              <a:buChar char="●"/>
            </a:pPr>
            <a:r>
              <a:rPr lang="en-US"/>
              <a:t>Shared Have students choose nouns, and help them identify their pronouns. </a:t>
            </a:r>
            <a:endParaRPr/>
          </a:p>
          <a:p>
            <a:pPr indent="-304800" lvl="0" marL="804672" rtl="0" algn="l">
              <a:lnSpc>
                <a:spcPct val="100000"/>
              </a:lnSpc>
              <a:spcBef>
                <a:spcPts val="0"/>
              </a:spcBef>
              <a:spcAft>
                <a:spcPts val="0"/>
              </a:spcAft>
              <a:buSzPts val="1200"/>
              <a:buFont typeface="Calibri"/>
              <a:buChar char="●"/>
            </a:pPr>
            <a:r>
              <a:rPr lang="en-US"/>
              <a:t>Guided Prompt students to think about pronouns they could use in a sentence.</a:t>
            </a:r>
            <a:endParaRPr i="0" u="none" strike="noStrike">
              <a:solidFill>
                <a:srgbClr val="000000"/>
              </a:solidFill>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As students write, use the conference prompts in the Teacher’s Edition or Resource Download Center to provide support. </a:t>
            </a:r>
            <a:r>
              <a:rPr b="1" i="0" lang="en-US" u="none" strike="noStrike">
                <a:solidFill>
                  <a:srgbClr val="000000"/>
                </a:solidFill>
              </a:rPr>
              <a:t>Click path: Table of Contents -&gt; Resource Download Center -</a:t>
            </a:r>
            <a:r>
              <a:rPr b="1" lang="en-US">
                <a:solidFill>
                  <a:srgbClr val="000000"/>
                </a:solidFill>
              </a:rPr>
              <a:t>&gt;</a:t>
            </a:r>
            <a:r>
              <a:rPr b="1" i="0" lang="en-US" u="none" strike="noStrike">
                <a:solidFill>
                  <a:srgbClr val="000000"/>
                </a:solidFill>
              </a:rPr>
              <a:t> Writing Workshop Conference Notes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a few students share a sentence with the class. As students read their sentences aloud, transcribe them on a chart or board. Prompt the class to identify any pronouns in each sentence.</a:t>
            </a:r>
            <a:endParaRPr/>
          </a:p>
        </p:txBody>
      </p:sp>
      <p:sp>
        <p:nvSpPr>
          <p:cNvPr id="851" name="Google Shape;851;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2" name="Google Shape;862;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recall the short e CVC words that they spelled last week. Remind them that short e is spelled using the letter e in words with a CVC pattern.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aloud these short e CVC words and have students spell them: met, red, pen, net.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two or three students choose a short e CVC word to use in a sentence and share the sentence with the class.</a:t>
            </a:r>
            <a:endParaRPr/>
          </a:p>
        </p:txBody>
      </p:sp>
      <p:sp>
        <p:nvSpPr>
          <p:cNvPr id="863" name="Google Shape;863;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4" name="Google Shape;874;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p. 160 in the Student Interactive.</a:t>
            </a:r>
            <a:endParaRPr/>
          </a:p>
        </p:txBody>
      </p:sp>
      <p:sp>
        <p:nvSpPr>
          <p:cNvPr id="875" name="Google Shape;875;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7" name="Google Shape;887;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Listen as I say these words: jam, ham. What can you tell me about the words jam, ham? Yes, the words jam and ham rhyme. Can you think of any other words that rhyme with jam and ham? Possible responses: Pam, lamb, Sam, ram, Tam, wham.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produce words that rhyme with pit. Responses can include bit, fit, kit, lit, mitt, pit, sit, and quit.</a:t>
            </a:r>
            <a:endParaRPr i="0"/>
          </a:p>
        </p:txBody>
      </p:sp>
      <p:sp>
        <p:nvSpPr>
          <p:cNvPr id="898" name="Google Shape;898;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9" name="Google Shape;909;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Today we will read sentences. The sentences have words and sounds that you have already learned.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this sentence on the board: The pig is in the pen. Read the sentence with students, and have them tell which words in the sentence are high-frequency words. Students should say the and is.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What letter sounds have we learned in the second word of the sentence? Students should say /p/ /i/ /g/. Continue the routine with the rest of the words in the sentence. Then have students turn to p. 138 in the Student Interactive and complete the page. Have them practice reading the sentences with a partner.</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look at p. 139 in the Student Interactive. Have them read the sentences with a partner. Then have them complete the page.</a:t>
            </a:r>
            <a:endParaRPr/>
          </a:p>
        </p:txBody>
      </p:sp>
      <p:sp>
        <p:nvSpPr>
          <p:cNvPr id="910" name="Google Shape;910;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3" name="Google Shape;923;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1" i="1" lang="en-US"/>
              <a:t>(Note: Move the orange boxes to cover each bold spelling word before you read aloud the words and sentences.)</a:t>
            </a:r>
            <a:endParaRPr/>
          </a:p>
          <a:p>
            <a:pPr indent="-152400" lvl="0" marL="228600" rtl="0" algn="l">
              <a:lnSpc>
                <a:spcPct val="100000"/>
              </a:lnSpc>
              <a:spcBef>
                <a:spcPts val="0"/>
              </a:spcBef>
              <a:spcAft>
                <a:spcPts val="0"/>
              </a:spcAft>
              <a:buClr>
                <a:srgbClr val="000000"/>
              </a:buClr>
              <a:buSzPts val="1200"/>
              <a:buFont typeface="Calibri"/>
              <a:buNone/>
            </a:pPr>
            <a:r>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high frequency words are words that appear over and over in texts.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Say the word could and ask students what letters spell the word. Have students </a:t>
            </a:r>
            <a:endParaRPr/>
          </a:p>
          <a:p>
            <a:pPr indent="-304800" lvl="0" marL="804672" rtl="0" algn="l">
              <a:lnSpc>
                <a:spcPct val="100000"/>
              </a:lnSpc>
              <a:spcBef>
                <a:spcPts val="0"/>
              </a:spcBef>
              <a:spcAft>
                <a:spcPts val="0"/>
              </a:spcAft>
              <a:buSzPts val="1200"/>
              <a:buFont typeface="Calibri"/>
              <a:buChar char="●"/>
            </a:pPr>
            <a:r>
              <a:rPr lang="en-US"/>
              <a:t>say the letters as you write the letters on the board. </a:t>
            </a:r>
            <a:endParaRPr/>
          </a:p>
          <a:p>
            <a:pPr indent="-304800" lvl="0" marL="804672" rtl="0" algn="l">
              <a:lnSpc>
                <a:spcPct val="100000"/>
              </a:lnSpc>
              <a:spcBef>
                <a:spcPts val="0"/>
              </a:spcBef>
              <a:spcAft>
                <a:spcPts val="0"/>
              </a:spcAft>
              <a:buSzPts val="1200"/>
              <a:buFont typeface="Calibri"/>
              <a:buChar char="●"/>
            </a:pPr>
            <a:r>
              <a:rPr lang="en-US"/>
              <a:t>say and spell the word, clapping their hands for each letter. </a:t>
            </a:r>
            <a:endParaRPr/>
          </a:p>
          <a:p>
            <a:pPr indent="-304800" lvl="0" marL="804672" rtl="0" algn="l">
              <a:lnSpc>
                <a:spcPct val="100000"/>
              </a:lnSpc>
              <a:spcBef>
                <a:spcPts val="0"/>
              </a:spcBef>
              <a:spcAft>
                <a:spcPts val="0"/>
              </a:spcAft>
              <a:buSzPts val="1200"/>
              <a:buFont typeface="Calibri"/>
              <a:buChar char="●"/>
            </a:pPr>
            <a:r>
              <a:rPr lang="en-US"/>
              <a:t>repeat with good and open.</a:t>
            </a:r>
            <a:endParaRPr i="0" u="none" strike="noStrike">
              <a:solidFill>
                <a:srgbClr val="000000"/>
              </a:solidFill>
            </a:endParaRPr>
          </a:p>
        </p:txBody>
      </p:sp>
      <p:sp>
        <p:nvSpPr>
          <p:cNvPr id="924" name="Google Shape;924;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9" name="Google Shape;939;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that they can compare important details about two different people about whom they have read. They can respond to the texts by writing about how the people are alike. </a:t>
            </a:r>
            <a:endParaRPr/>
          </a:p>
          <a:p>
            <a:pPr indent="-304800" lvl="0" marL="804672" rtl="0" algn="l">
              <a:lnSpc>
                <a:spcPct val="100000"/>
              </a:lnSpc>
              <a:spcBef>
                <a:spcPts val="0"/>
              </a:spcBef>
              <a:spcAft>
                <a:spcPts val="0"/>
              </a:spcAft>
              <a:buSzPts val="1200"/>
              <a:buFont typeface="Calibri"/>
              <a:buChar char="●"/>
            </a:pPr>
            <a:r>
              <a:rPr lang="en-US"/>
              <a:t>Think of an important detail about each person that you learned from the texts. </a:t>
            </a:r>
            <a:endParaRPr/>
          </a:p>
          <a:p>
            <a:pPr indent="-304800" lvl="0" marL="804672" rtl="0" algn="l">
              <a:lnSpc>
                <a:spcPct val="100000"/>
              </a:lnSpc>
              <a:spcBef>
                <a:spcPts val="0"/>
              </a:spcBef>
              <a:spcAft>
                <a:spcPts val="0"/>
              </a:spcAft>
              <a:buSzPts val="1200"/>
              <a:buFont typeface="Calibri"/>
              <a:buChar char="●"/>
            </a:pPr>
            <a:r>
              <a:rPr lang="en-US"/>
              <a:t>How are the details about the two people alike? </a:t>
            </a:r>
            <a:endParaRPr/>
          </a:p>
          <a:p>
            <a:pPr indent="-304800" lvl="0" marL="804672" rtl="0" algn="l">
              <a:lnSpc>
                <a:spcPct val="100000"/>
              </a:lnSpc>
              <a:spcBef>
                <a:spcPts val="0"/>
              </a:spcBef>
              <a:spcAft>
                <a:spcPts val="0"/>
              </a:spcAft>
              <a:buSzPts val="1200"/>
              <a:buFont typeface="Calibri"/>
              <a:buChar char="●"/>
            </a:pPr>
            <a:r>
              <a:rPr lang="en-US"/>
              <a:t>Write a short sentence about each person. </a:t>
            </a:r>
            <a:endParaRPr/>
          </a:p>
          <a:p>
            <a:pPr indent="-228600" lvl="0" marL="241300" rtl="0" algn="l">
              <a:lnSpc>
                <a:spcPct val="100000"/>
              </a:lnSpc>
              <a:spcBef>
                <a:spcPts val="0"/>
              </a:spcBef>
              <a:spcAft>
                <a:spcPts val="0"/>
              </a:spcAft>
              <a:buSzPts val="1200"/>
              <a:buFont typeface="Calibri"/>
              <a:buAutoNum type="arabicPeriod"/>
            </a:pPr>
            <a:r>
              <a:rPr lang="en-US"/>
              <a:t>Ask students to turn to p. 151 in the Student Interactive. Reread the text for students. This text is about the life of Martin Luther King, Jr. It tells what he did to help change laws that were unfair. He helped make laws fair.  Think about the Read Aloud “Ben Franklin.” Did he do anything that helped people? He invented a new fireplace that helped keep people warm. Both Dr. King and Ben Franklin did things to help others.</a:t>
            </a:r>
            <a:endParaRPr/>
          </a:p>
          <a:p>
            <a:pPr indent="-228600" lvl="0" marL="241300" rtl="0" algn="l">
              <a:lnSpc>
                <a:spcPct val="100000"/>
              </a:lnSpc>
              <a:spcBef>
                <a:spcPts val="0"/>
              </a:spcBef>
              <a:spcAft>
                <a:spcPts val="0"/>
              </a:spcAft>
              <a:buSzPts val="1200"/>
              <a:buFont typeface="Calibri"/>
              <a:buAutoNum type="arabicPeriod"/>
            </a:pPr>
            <a:r>
              <a:rPr lang="en-US"/>
              <a:t>Have students complete the My Turn activity on p. 156 by writing about Martin Luther King, Jr., and another real person.</a:t>
            </a:r>
            <a:endParaRPr/>
          </a:p>
        </p:txBody>
      </p:sp>
      <p:sp>
        <p:nvSpPr>
          <p:cNvPr id="940" name="Google Shape;940;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256032" lvl="0" marL="256032" rtl="0" algn="l">
              <a:lnSpc>
                <a:spcPct val="100000"/>
              </a:lnSpc>
              <a:spcBef>
                <a:spcPts val="0"/>
              </a:spcBef>
              <a:spcAft>
                <a:spcPts val="0"/>
              </a:spcAft>
              <a:buSzPts val="1200"/>
              <a:buFont typeface="Calibri"/>
              <a:buAutoNum type="arabicPeriod"/>
            </a:pPr>
            <a:r>
              <a:rPr lang="en-US"/>
              <a:t>Have students turn to p. 130 in the Student Interactive. Tell them to look at the first sentence and the picture of the pen. </a:t>
            </a:r>
            <a:endParaRPr/>
          </a:p>
          <a:p>
            <a:pPr indent="-256032" lvl="0" marL="256032" rtl="0" algn="l">
              <a:lnSpc>
                <a:spcPct val="100000"/>
              </a:lnSpc>
              <a:spcBef>
                <a:spcPts val="0"/>
              </a:spcBef>
              <a:spcAft>
                <a:spcPts val="0"/>
              </a:spcAft>
              <a:buSzPts val="1200"/>
              <a:buFont typeface="Calibri"/>
              <a:buAutoNum type="arabicPeriod"/>
            </a:pPr>
            <a:r>
              <a:rPr lang="en-US"/>
              <a:t>Guide them as they read the sentence and figure out the missing letter. Listen to the sentence: That is my _en. What letter completes the last word in the sentence? Students should say p. Then have them write the word pen on the line. </a:t>
            </a:r>
            <a:endParaRPr/>
          </a:p>
          <a:p>
            <a:pPr indent="-256032" lvl="0" marL="256032" rtl="0" algn="l">
              <a:lnSpc>
                <a:spcPct val="100000"/>
              </a:lnSpc>
              <a:spcBef>
                <a:spcPts val="0"/>
              </a:spcBef>
              <a:spcAft>
                <a:spcPts val="0"/>
              </a:spcAft>
              <a:buSzPts val="1200"/>
              <a:buFont typeface="Calibri"/>
              <a:buAutoNum type="arabicPeriod"/>
            </a:pPr>
            <a:r>
              <a:rPr lang="en-US"/>
              <a:t>Have students complete the page.</a:t>
            </a:r>
            <a:endParaRPr i="1" sz="1200">
              <a:latin typeface="Calibri"/>
              <a:ea typeface="Calibri"/>
              <a:cs typeface="Calibri"/>
              <a:sym typeface="Calibri"/>
            </a:endParaRPr>
          </a:p>
        </p:txBody>
      </p:sp>
      <p:sp>
        <p:nvSpPr>
          <p:cNvPr id="148" name="Google Shape;148;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3" name="Google Shape;953;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a:t>
            </a:r>
            <a:endParaRPr/>
          </a:p>
          <a:p>
            <a:pPr indent="-155448" lvl="0" marL="155448" rtl="0" algn="l">
              <a:lnSpc>
                <a:spcPct val="100000"/>
              </a:lnSpc>
              <a:spcBef>
                <a:spcPts val="0"/>
              </a:spcBef>
              <a:spcAft>
                <a:spcPts val="0"/>
              </a:spcAft>
              <a:buSzPts val="1200"/>
              <a:buFont typeface="Calibri"/>
              <a:buAutoNum type="arabicPeriod"/>
            </a:pPr>
            <a:r>
              <a:rPr lang="en-US"/>
              <a:t>Have them discuss their evidence in small groups.</a:t>
            </a:r>
            <a:endParaRPr b="1" sz="1200">
              <a:latin typeface="Calibri"/>
              <a:ea typeface="Calibri"/>
              <a:cs typeface="Calibri"/>
              <a:sym typeface="Calibri"/>
            </a:endParaRPr>
          </a:p>
        </p:txBody>
      </p:sp>
      <p:sp>
        <p:nvSpPr>
          <p:cNvPr id="954" name="Google Shape;954;p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7" name="Google Shape;967;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Authors use pronouns to take the place of some nouns. Authors use pronouns to avoid repetition. Some pronouns can tell who a sentence is about. Some pronouns can tell that something belongs to someone.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you will change some nouns to pronouns in a story. Explain that you can not turn every noun into a pronoun because the reader has to know who the story is about. You will keep the first person, place, or thing to identify who or what the story is about.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Copy sentences from a stack text on the board, changing every subjective and possessive pronoun to the character’s name. For example, change “Emma rides her bike. She rides far.” to “Emma rides Emma’s bike. Emma rides far.” Say: These sentences aren’t wrong, but they don’t sound the way we would speak. Let’s replace the character’s name with pronouns. Ask student volunteers to suggest edits for the sentence. Repeat the activity with other sentences from the stack as time allows.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edit for subjective and possessive pronouns on p. 163 of the Student Interactive.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read their stories aloud to the class. Tell them to talk about the pronouns they used in the story. Have students talk about how they chose the pronouns in their sentences.</a:t>
            </a:r>
            <a:endParaRPr i="0"/>
          </a:p>
          <a:p>
            <a:pPr indent="-152400" lvl="0" marL="228600" rtl="0" algn="l">
              <a:lnSpc>
                <a:spcPct val="100000"/>
              </a:lnSpc>
              <a:spcBef>
                <a:spcPts val="0"/>
              </a:spcBef>
              <a:spcAft>
                <a:spcPts val="0"/>
              </a:spcAft>
              <a:buClr>
                <a:srgbClr val="000000"/>
              </a:buClr>
              <a:buSzPts val="1200"/>
              <a:buFont typeface="Calibri"/>
              <a:buNone/>
            </a:pPr>
            <a:r>
              <a:t/>
            </a:r>
            <a:endParaRPr i="0"/>
          </a:p>
          <a:p>
            <a:pPr indent="0" lvl="0" marL="0" rtl="0" algn="l">
              <a:lnSpc>
                <a:spcPct val="100000"/>
              </a:lnSpc>
              <a:spcBef>
                <a:spcPts val="0"/>
              </a:spcBef>
              <a:spcAft>
                <a:spcPts val="0"/>
              </a:spcAft>
              <a:buClr>
                <a:srgbClr val="000000"/>
              </a:buClr>
              <a:buSzPts val="1200"/>
              <a:buFont typeface="Calibri"/>
              <a:buNone/>
            </a:pPr>
            <a:r>
              <a:rPr i="0" lang="en-US"/>
              <a:t>*</a:t>
            </a:r>
            <a:r>
              <a:rPr lang="en-US"/>
              <a:t>Place students into Writing Club groups. See p. T393 for details of how to run Writing Club. See the Conference Prompts on p. T374.</a:t>
            </a:r>
            <a:endParaRPr/>
          </a:p>
        </p:txBody>
      </p:sp>
      <p:sp>
        <p:nvSpPr>
          <p:cNvPr id="968" name="Google Shape;968;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2ac03a378d9_0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1" name="Google Shape;981;g2ac03a378d9_0_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soup tastes </a:t>
            </a:r>
            <a:r>
              <a:rPr b="1" lang="en-US"/>
              <a:t>good</a:t>
            </a:r>
            <a:r>
              <a:rPr lang="en-US"/>
              <a: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Wear gloves </a:t>
            </a:r>
            <a:r>
              <a:rPr b="1" lang="en-US"/>
              <a:t>if</a:t>
            </a:r>
            <a:r>
              <a:rPr lang="en-US"/>
              <a:t> your hands are cold.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air inside </a:t>
            </a:r>
            <a:r>
              <a:rPr b="1" lang="en-US"/>
              <a:t>is</a:t>
            </a:r>
            <a:r>
              <a:rPr lang="en-US"/>
              <a:t> cool.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Leave the door </a:t>
            </a:r>
            <a:r>
              <a:rPr b="1" lang="en-US"/>
              <a:t>open</a:t>
            </a:r>
            <a:r>
              <a:rPr lang="en-US"/>
              <a:t> for me.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can fill </a:t>
            </a:r>
            <a:r>
              <a:rPr b="1" lang="en-US"/>
              <a:t>in</a:t>
            </a:r>
            <a:r>
              <a:rPr lang="en-US"/>
              <a:t> the hole with dirt.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Please put </a:t>
            </a:r>
            <a:r>
              <a:rPr b="1" lang="en-US"/>
              <a:t>it</a:t>
            </a:r>
            <a:r>
              <a:rPr lang="en-US"/>
              <a:t> here.</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p:txBody>
      </p:sp>
      <p:sp>
        <p:nvSpPr>
          <p:cNvPr id="982" name="Google Shape;982;g2ac03a378d9_0_1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8" name="Google Shape;998;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Display the following question and guide students to select the correct response to the question that follows. (1) Who is the teacher? Which word in the sentence is a question word? </a:t>
            </a:r>
            <a:endParaRPr/>
          </a:p>
          <a:p>
            <a:pPr indent="0" lvl="1" marL="457200" rtl="0" algn="l">
              <a:lnSpc>
                <a:spcPct val="100000"/>
              </a:lnSpc>
              <a:spcBef>
                <a:spcPts val="0"/>
              </a:spcBef>
              <a:spcAft>
                <a:spcPts val="0"/>
              </a:spcAft>
              <a:buClr>
                <a:srgbClr val="000000"/>
              </a:buClr>
              <a:buSzPts val="1200"/>
              <a:buFont typeface="Calibri"/>
              <a:buNone/>
            </a:pPr>
            <a:r>
              <a:rPr lang="en-US"/>
              <a:t>A  Who </a:t>
            </a:r>
            <a:endParaRPr/>
          </a:p>
          <a:p>
            <a:pPr indent="0" lvl="1" marL="457200" rtl="0" algn="l">
              <a:lnSpc>
                <a:spcPct val="100000"/>
              </a:lnSpc>
              <a:spcBef>
                <a:spcPts val="0"/>
              </a:spcBef>
              <a:spcAft>
                <a:spcPts val="0"/>
              </a:spcAft>
              <a:buClr>
                <a:srgbClr val="000000"/>
              </a:buClr>
              <a:buSzPts val="1200"/>
              <a:buFont typeface="Calibri"/>
              <a:buNone/>
            </a:pPr>
            <a:r>
              <a:rPr lang="en-US"/>
              <a:t>B  is </a:t>
            </a:r>
            <a:endParaRPr/>
          </a:p>
          <a:p>
            <a:pPr indent="0" lvl="1" marL="457200" rtl="0" algn="l">
              <a:lnSpc>
                <a:spcPct val="100000"/>
              </a:lnSpc>
              <a:spcBef>
                <a:spcPts val="0"/>
              </a:spcBef>
              <a:spcAft>
                <a:spcPts val="0"/>
              </a:spcAft>
              <a:buClr>
                <a:srgbClr val="000000"/>
              </a:buClr>
              <a:buSzPts val="1200"/>
              <a:buFont typeface="Calibri"/>
              <a:buNone/>
            </a:pPr>
            <a:r>
              <a:rPr lang="en-US"/>
              <a:t>C  the </a:t>
            </a:r>
            <a:endParaRPr/>
          </a:p>
          <a:p>
            <a:pPr indent="0" lvl="1" marL="457200" rtl="0" algn="l">
              <a:lnSpc>
                <a:spcPct val="100000"/>
              </a:lnSpc>
              <a:spcBef>
                <a:spcPts val="0"/>
              </a:spcBef>
              <a:spcAft>
                <a:spcPts val="0"/>
              </a:spcAft>
              <a:buClr>
                <a:srgbClr val="000000"/>
              </a:buClr>
              <a:buSzPts val="1200"/>
              <a:buFont typeface="Calibri"/>
              <a:buNone/>
            </a:pPr>
            <a:r>
              <a:rPr lang="en-US"/>
              <a:t>D  teacher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complete Language and Conventions p. 219 from the Resource Download Center. </a:t>
            </a:r>
            <a:r>
              <a:rPr b="1" i="0" lang="en-US" u="none" strike="noStrike">
                <a:solidFill>
                  <a:srgbClr val="000000"/>
                </a:solidFill>
              </a:rPr>
              <a:t>Click path: Table of Contents -&gt; Resource Download Center -&gt; Language and Conventions -&gt; U4W4</a:t>
            </a:r>
            <a:endParaRPr b="1" i="0" u="none" strike="noStrike">
              <a:solidFill>
                <a:srgbClr val="000000"/>
              </a:solidFill>
            </a:endParaRPr>
          </a:p>
          <a:p>
            <a:pPr indent="-152400" lvl="0" marL="228600" rtl="0" algn="l">
              <a:lnSpc>
                <a:spcPct val="100000"/>
              </a:lnSpc>
              <a:spcBef>
                <a:spcPts val="0"/>
              </a:spcBef>
              <a:spcAft>
                <a:spcPts val="0"/>
              </a:spcAft>
              <a:buClr>
                <a:schemeClr val="dk1"/>
              </a:buClr>
              <a:buSzPts val="1200"/>
              <a:buFont typeface="Arial"/>
              <a:buNone/>
            </a:pPr>
            <a:r>
              <a:t/>
            </a:r>
            <a:endParaRPr b="1" i="0" u="none" strike="noStrike">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b="1" i="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999" name="Google Shape;999;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1" name="Google Shape;1011;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12" name="Google Shape;1012;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Display the words: could, good, open. Tell students that they need to practice reading these words.</a:t>
            </a:r>
            <a:endParaRPr/>
          </a:p>
          <a:p>
            <a:pPr indent="-1905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Point to each word as you read it. </a:t>
            </a:r>
            <a:endParaRPr i="0" u="none" strike="noStrike">
              <a:solidFill>
                <a:srgbClr val="000000"/>
              </a:solidFill>
            </a:endParaRPr>
          </a:p>
          <a:p>
            <a:pPr indent="-1905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Then spell the word and read it again.</a:t>
            </a:r>
            <a:endParaRPr i="0" u="none" strike="noStrike">
              <a:solidFill>
                <a:srgbClr val="000000"/>
              </a:solidFill>
            </a:endParaRPr>
          </a:p>
          <a:p>
            <a:pPr indent="-1905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Have students spell and say the words with you.</a:t>
            </a:r>
            <a:endParaRPr/>
          </a:p>
        </p:txBody>
      </p:sp>
      <p:sp>
        <p:nvSpPr>
          <p:cNvPr id="161" name="Google Shape;16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  Prompt students to remember the Essential Question for Unit 4: What can we learn from the past? Then introduce them to the Weekly Question: What was life like in the past? Tell students that they will learn about an important person who lived in the past. </a:t>
            </a:r>
            <a:endParaRPr/>
          </a:p>
          <a:p>
            <a:pPr indent="0" lvl="0" marL="0" rtl="0" algn="l">
              <a:lnSpc>
                <a:spcPct val="100000"/>
              </a:lnSpc>
              <a:spcBef>
                <a:spcPts val="0"/>
              </a:spcBef>
              <a:spcAft>
                <a:spcPts val="0"/>
              </a:spcAft>
              <a:buSzPts val="1400"/>
              <a:buNone/>
            </a:pPr>
            <a:r>
              <a:rPr lang="en-US"/>
              <a:t>2.  Have students turn to p. 128 of the Student Interactive. Point to the pictures of the old schoolhouse and explain that the picture shows what schools were like long ago. Say: Schoolhouses had only one room for all students. That means children of all ages went to school in the same room. Then read the infographic “Then and Now.” </a:t>
            </a:r>
            <a:endParaRPr/>
          </a:p>
          <a:p>
            <a:pPr indent="0" lvl="0" marL="0" rtl="0" algn="l">
              <a:lnSpc>
                <a:spcPct val="100000"/>
              </a:lnSpc>
              <a:spcBef>
                <a:spcPts val="0"/>
              </a:spcBef>
              <a:spcAft>
                <a:spcPts val="0"/>
              </a:spcAft>
              <a:buSzPts val="1400"/>
              <a:buNone/>
            </a:pPr>
            <a:r>
              <a:rPr lang="en-US"/>
              <a:t>3.  Use the following prompts to guide discussion about pp. 128–129: </a:t>
            </a:r>
            <a:endParaRPr/>
          </a:p>
          <a:p>
            <a:pPr indent="-171450" lvl="1" marL="628650" rtl="0" algn="l">
              <a:lnSpc>
                <a:spcPct val="100000"/>
              </a:lnSpc>
              <a:spcBef>
                <a:spcPts val="0"/>
              </a:spcBef>
              <a:spcAft>
                <a:spcPts val="0"/>
              </a:spcAft>
              <a:buSzPts val="1400"/>
              <a:buFont typeface="Arial"/>
              <a:buChar char="•"/>
            </a:pPr>
            <a:r>
              <a:rPr lang="en-US"/>
              <a:t>One-room schoolhouses usually had bells on the roofs. Why do you think the schools had bells on the roofs? </a:t>
            </a:r>
            <a:endParaRPr/>
          </a:p>
          <a:p>
            <a:pPr indent="-171450" lvl="1" marL="628650" rtl="0" algn="l">
              <a:lnSpc>
                <a:spcPct val="100000"/>
              </a:lnSpc>
              <a:spcBef>
                <a:spcPts val="0"/>
              </a:spcBef>
              <a:spcAft>
                <a:spcPts val="0"/>
              </a:spcAft>
              <a:buSzPts val="1400"/>
              <a:buFont typeface="Arial"/>
              <a:buChar char="•"/>
            </a:pPr>
            <a:r>
              <a:rPr lang="en-US"/>
              <a:t>Many handmade toys were made of wood. Are any of your toys made of wood? Which ones? </a:t>
            </a:r>
            <a:endParaRPr/>
          </a:p>
          <a:p>
            <a:pPr indent="-171450" lvl="1" marL="628650" rtl="0" algn="l">
              <a:lnSpc>
                <a:spcPct val="100000"/>
              </a:lnSpc>
              <a:spcBef>
                <a:spcPts val="0"/>
              </a:spcBef>
              <a:spcAft>
                <a:spcPts val="0"/>
              </a:spcAft>
              <a:buSzPts val="1400"/>
              <a:buFont typeface="Arial"/>
              <a:buChar char="•"/>
            </a:pPr>
            <a:r>
              <a:rPr lang="en-US"/>
              <a:t>How are your toys different from the toys shown on p. 129? </a:t>
            </a:r>
            <a:endParaRPr/>
          </a:p>
          <a:p>
            <a:pPr indent="0" lvl="0" marL="0" rtl="0" algn="l">
              <a:lnSpc>
                <a:spcPct val="100000"/>
              </a:lnSpc>
              <a:spcBef>
                <a:spcPts val="0"/>
              </a:spcBef>
              <a:spcAft>
                <a:spcPts val="0"/>
              </a:spcAft>
              <a:buSzPts val="1400"/>
              <a:buFont typeface="Arial"/>
              <a:buNone/>
            </a:pPr>
            <a:r>
              <a:rPr lang="en-US"/>
              <a:t>4.  My TURN: Have students interact with sources by using the pictures and text on pp. 128–129 to write about one way their lives would be different if they lived in the past. </a:t>
            </a:r>
            <a:endParaRPr/>
          </a:p>
          <a:p>
            <a:pPr indent="0" lvl="0" marL="0" rtl="0" algn="l">
              <a:lnSpc>
                <a:spcPct val="100000"/>
              </a:lnSpc>
              <a:spcBef>
                <a:spcPts val="0"/>
              </a:spcBef>
              <a:spcAft>
                <a:spcPts val="0"/>
              </a:spcAft>
              <a:buSzPts val="1400"/>
              <a:buFont typeface="Arial"/>
              <a:buNone/>
            </a:pPr>
            <a:r>
              <a:rPr lang="en-US"/>
              <a:t>5.  WEEKLY QUESTION: Return to the Week 4 Question: What was life like in the past? Invite students to share their ideas. Tell them that they just learned about what schools and toys were like in the past. This week they will read even more about life in the past. </a:t>
            </a:r>
            <a:endParaRPr/>
          </a:p>
        </p:txBody>
      </p:sp>
      <p:sp>
        <p:nvSpPr>
          <p:cNvPr id="174" name="Google Shape;17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0.png"/><Relationship Id="rId7"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5.png"/><Relationship Id="rId7" Type="http://schemas.openxmlformats.org/officeDocument/2006/relationships/image" Target="../media/image12.png"/><Relationship Id="rId8"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4.png"/><Relationship Id="rId7"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6.png"/><Relationship Id="rId7"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5.png"/><Relationship Id="rId7" Type="http://schemas.openxmlformats.org/officeDocument/2006/relationships/image" Target="../media/image38.png"/><Relationship Id="rId8"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5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3.png"/><Relationship Id="rId7"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0.png"/><Relationship Id="rId7" Type="http://schemas.openxmlformats.org/officeDocument/2006/relationships/image" Target="../media/image2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4: </a:t>
            </a:r>
            <a:r>
              <a:rPr b="1" i="0" lang="en-US" sz="6600" u="none" cap="none" strike="noStrike">
                <a:solidFill>
                  <a:schemeClr val="lt1"/>
                </a:solidFill>
                <a:latin typeface="Century Gothic"/>
                <a:ea typeface="Century Gothic"/>
                <a:cs typeface="Century Gothic"/>
                <a:sym typeface="Century Gothic"/>
              </a:rPr>
              <a:t>Week 4</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descr="A picture containing clock&#10;&#10;Description automatically generated" id="189" name="Google Shape;189;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0" name="Google Shape;190;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1" name="Google Shape;191;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2" name="Google Shape;192;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3" name="Google Shape;193;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94" name="Google Shape;194;p11"/>
          <p:cNvGraphicFramePr/>
          <p:nvPr/>
        </p:nvGraphicFramePr>
        <p:xfrm>
          <a:off x="2079501" y="1591065"/>
          <a:ext cx="3000000" cy="3000000"/>
        </p:xfrm>
        <a:graphic>
          <a:graphicData uri="http://schemas.openxmlformats.org/drawingml/2006/table">
            <a:tbl>
              <a:tblPr bandRow="1" firstRow="1">
                <a:noFill/>
                <a:tableStyleId>{1C41A9E4-4C53-4EBB-BB30-9072F5B429B0}</a:tableStyleId>
              </a:tblPr>
              <a:tblGrid>
                <a:gridCol w="2893300"/>
                <a:gridCol w="5139700"/>
              </a:tblGrid>
              <a:tr h="915525">
                <a:tc gridSpan="2">
                  <a:txBody>
                    <a:bodyPr/>
                    <a:lstStyle/>
                    <a:p>
                      <a:pPr indent="0" lvl="0" marL="0" marR="0" rtl="0" algn="ctr">
                        <a:lnSpc>
                          <a:spcPct val="100000"/>
                        </a:lnSpc>
                        <a:spcBef>
                          <a:spcPts val="0"/>
                        </a:spcBef>
                        <a:spcAft>
                          <a:spcPts val="0"/>
                        </a:spcAft>
                        <a:buClr>
                          <a:srgbClr val="000000"/>
                        </a:buClr>
                        <a:buSzPts val="4000"/>
                        <a:buFont typeface="Arial"/>
                        <a:buNone/>
                      </a:pPr>
                      <a:r>
                        <a:rPr b="0" lang="en-US" sz="3200" u="none" cap="none" strike="noStrike">
                          <a:latin typeface="Century Gothic"/>
                          <a:ea typeface="Century Gothic"/>
                          <a:cs typeface="Century Gothic"/>
                          <a:sym typeface="Century Gothic"/>
                        </a:rPr>
                        <a:t>Ben Franklin</a:t>
                      </a:r>
                      <a:endParaRPr sz="3200" u="none" cap="none" strike="noStrike">
                        <a:latin typeface="Century Gothic"/>
                        <a:ea typeface="Century Gothic"/>
                        <a:cs typeface="Century Gothic"/>
                        <a:sym typeface="Century Gothic"/>
                      </a:endParaRPr>
                    </a:p>
                  </a:txBody>
                  <a:tcPr marT="45725" marB="45725" marR="91450" marL="91450" anchor="ctr"/>
                </a:tc>
                <a:tc hMerge="1"/>
              </a:tr>
              <a:tr h="964450">
                <a:tc>
                  <a:txBody>
                    <a:bodyPr/>
                    <a:lstStyle/>
                    <a:p>
                      <a:pPr indent="0" lvl="0" marL="0" marR="0" rtl="0" algn="ctr">
                        <a:lnSpc>
                          <a:spcPct val="100000"/>
                        </a:lnSpc>
                        <a:spcBef>
                          <a:spcPts val="0"/>
                        </a:spcBef>
                        <a:spcAft>
                          <a:spcPts val="0"/>
                        </a:spcAft>
                        <a:buClr>
                          <a:srgbClr val="000000"/>
                        </a:buClr>
                        <a:buSzPts val="1800"/>
                        <a:buFont typeface="Arial"/>
                        <a:buNone/>
                      </a:pPr>
                      <a:r>
                        <a:rPr lang="en-US" sz="3200" u="none" cap="none" strike="noStrike">
                          <a:latin typeface="Century Gothic"/>
                          <a:ea typeface="Century Gothic"/>
                          <a:cs typeface="Century Gothic"/>
                          <a:sym typeface="Century Gothic"/>
                        </a:rPr>
                        <a:t>1706</a:t>
                      </a:r>
                      <a:endParaRPr sz="3200" u="none" cap="none" strike="noStrike">
                        <a:latin typeface="Century Gothic"/>
                        <a:ea typeface="Century Gothic"/>
                        <a:cs typeface="Century Gothic"/>
                        <a:sym typeface="Century Gothic"/>
                      </a:endParaRPr>
                    </a:p>
                  </a:txBody>
                  <a:tcPr marT="45725" marB="45725" marR="91450" marL="91450" anchor="ctr">
                    <a:solidFill>
                      <a:srgbClr val="ACB8CA"/>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3200" u="none" cap="none" strike="noStrike">
                          <a:latin typeface="Century Gothic"/>
                          <a:ea typeface="Century Gothic"/>
                          <a:cs typeface="Century Gothic"/>
                          <a:sym typeface="Century Gothic"/>
                        </a:rPr>
                        <a:t>Ben is born.</a:t>
                      </a:r>
                      <a:endParaRPr sz="3200" u="none" cap="none" strike="noStrike">
                        <a:latin typeface="Century Gothic"/>
                        <a:ea typeface="Century Gothic"/>
                        <a:cs typeface="Century Gothic"/>
                        <a:sym typeface="Century Gothic"/>
                      </a:endParaRPr>
                    </a:p>
                  </a:txBody>
                  <a:tcPr marT="45725" marB="45725" marR="91450" marL="91450" anchor="ctr">
                    <a:solidFill>
                      <a:srgbClr val="ACB8CA"/>
                    </a:solidFill>
                  </a:tcPr>
                </a:tc>
              </a:tr>
              <a:tr h="964450">
                <a:tc>
                  <a:txBody>
                    <a:bodyPr/>
                    <a:lstStyle/>
                    <a:p>
                      <a:pPr indent="0" lvl="0" marL="0" marR="0" rtl="0" algn="ctr">
                        <a:lnSpc>
                          <a:spcPct val="100000"/>
                        </a:lnSpc>
                        <a:spcBef>
                          <a:spcPts val="0"/>
                        </a:spcBef>
                        <a:spcAft>
                          <a:spcPts val="0"/>
                        </a:spcAft>
                        <a:buClr>
                          <a:srgbClr val="000000"/>
                        </a:buClr>
                        <a:buSzPts val="1800"/>
                        <a:buFont typeface="Arial"/>
                        <a:buNone/>
                      </a:pPr>
                      <a:r>
                        <a:rPr lang="en-US" sz="3200" u="none" cap="none" strike="noStrike">
                          <a:latin typeface="Century Gothic"/>
                          <a:ea typeface="Century Gothic"/>
                          <a:cs typeface="Century Gothic"/>
                          <a:sym typeface="Century Gothic"/>
                        </a:rPr>
                        <a:t>1724</a:t>
                      </a:r>
                      <a:endParaRPr sz="1400" u="none" cap="none" strike="noStrike"/>
                    </a:p>
                  </a:txBody>
                  <a:tcPr marT="45725" marB="45725" marR="91450" marL="91450" anchor="ctr">
                    <a:solidFill>
                      <a:srgbClr val="ACB8CA"/>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3200" u="none" cap="none" strike="noStrike"/>
                    </a:p>
                  </a:txBody>
                  <a:tcPr marT="45725" marB="45725" marR="91450" marL="91450">
                    <a:solidFill>
                      <a:srgbClr val="ACB8CA"/>
                    </a:solidFill>
                  </a:tcPr>
                </a:tc>
              </a:tr>
              <a:tr h="964450">
                <a:tc>
                  <a:txBody>
                    <a:bodyPr/>
                    <a:lstStyle/>
                    <a:p>
                      <a:pPr indent="0" lvl="0" marL="0" marR="0" rtl="0" algn="ctr">
                        <a:lnSpc>
                          <a:spcPct val="100000"/>
                        </a:lnSpc>
                        <a:spcBef>
                          <a:spcPts val="0"/>
                        </a:spcBef>
                        <a:spcAft>
                          <a:spcPts val="0"/>
                        </a:spcAft>
                        <a:buClr>
                          <a:srgbClr val="000000"/>
                        </a:buClr>
                        <a:buSzPts val="1800"/>
                        <a:buFont typeface="Arial"/>
                        <a:buNone/>
                      </a:pPr>
                      <a:r>
                        <a:rPr lang="en-US" sz="3200" u="none" cap="none" strike="noStrike">
                          <a:latin typeface="Century Gothic"/>
                          <a:ea typeface="Century Gothic"/>
                          <a:cs typeface="Century Gothic"/>
                          <a:sym typeface="Century Gothic"/>
                        </a:rPr>
                        <a:t>1776</a:t>
                      </a:r>
                      <a:endParaRPr sz="1400" u="none" cap="none" strike="noStrike"/>
                    </a:p>
                  </a:txBody>
                  <a:tcPr marT="45725" marB="45725" marR="91450" marL="91450" anchor="ctr">
                    <a:solidFill>
                      <a:srgbClr val="ACB8CA"/>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3200" u="none" cap="none" strike="noStrike"/>
                    </a:p>
                  </a:txBody>
                  <a:tcPr marT="45725" marB="45725" marR="91450" marL="91450">
                    <a:solidFill>
                      <a:srgbClr val="ACB8CA"/>
                    </a:solidFill>
                  </a:tcPr>
                </a:tc>
              </a:tr>
              <a:tr h="964450">
                <a:tc>
                  <a:txBody>
                    <a:bodyPr/>
                    <a:lstStyle/>
                    <a:p>
                      <a:pPr indent="0" lvl="0" marL="0" marR="0" rtl="0" algn="ctr">
                        <a:lnSpc>
                          <a:spcPct val="100000"/>
                        </a:lnSpc>
                        <a:spcBef>
                          <a:spcPts val="0"/>
                        </a:spcBef>
                        <a:spcAft>
                          <a:spcPts val="0"/>
                        </a:spcAft>
                        <a:buClr>
                          <a:srgbClr val="000000"/>
                        </a:buClr>
                        <a:buSzPts val="1800"/>
                        <a:buFont typeface="Arial"/>
                        <a:buNone/>
                      </a:pPr>
                      <a:r>
                        <a:rPr lang="en-US" sz="3200" u="none" cap="none" strike="noStrike">
                          <a:latin typeface="Century Gothic"/>
                          <a:ea typeface="Century Gothic"/>
                          <a:cs typeface="Century Gothic"/>
                          <a:sym typeface="Century Gothic"/>
                        </a:rPr>
                        <a:t>1790</a:t>
                      </a:r>
                      <a:endParaRPr sz="1400" u="none" cap="none" strike="noStrike"/>
                    </a:p>
                  </a:txBody>
                  <a:tcPr marT="45725" marB="45725" marR="91450" marL="91450" anchor="ctr">
                    <a:solidFill>
                      <a:srgbClr val="ACB8CA"/>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ACB8CA"/>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descr="A picture containing clock&#10;&#10;Description automatically generated" id="200" name="Google Shape;200;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1" name="Google Shape;201;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2" name="Google Shape;202;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3" name="Google Shape;203;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4" name="Google Shape;204;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Narrative Nonfiction</a:t>
            </a:r>
            <a:endParaRPr b="0" i="0" sz="1400" u="none" cap="none" strike="noStrike">
              <a:solidFill>
                <a:srgbClr val="000000"/>
              </a:solidFill>
              <a:latin typeface="Century Gothic"/>
              <a:ea typeface="Century Gothic"/>
              <a:cs typeface="Century Gothic"/>
              <a:sym typeface="Century Gothic"/>
            </a:endParaRPr>
          </a:p>
        </p:txBody>
      </p:sp>
      <p:pic>
        <p:nvPicPr>
          <p:cNvPr id="205" name="Google Shape;205;p12"/>
          <p:cNvPicPr preferRelativeResize="0"/>
          <p:nvPr/>
        </p:nvPicPr>
        <p:blipFill rotWithShape="1">
          <a:blip r:embed="rId6">
            <a:alphaModFix/>
          </a:blip>
          <a:srcRect b="0" l="0" r="0" t="0"/>
          <a:stretch/>
        </p:blipFill>
        <p:spPr>
          <a:xfrm>
            <a:off x="575923" y="2091218"/>
            <a:ext cx="8210125" cy="349667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06" name="Google Shape;206;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140, 141</a:t>
            </a:r>
            <a:endParaRPr b="0" i="0" sz="1400" u="none" cap="none" strike="noStrike">
              <a:solidFill>
                <a:srgbClr val="000000"/>
              </a:solidFill>
              <a:latin typeface="Century Gothic"/>
              <a:ea typeface="Century Gothic"/>
              <a:cs typeface="Century Gothic"/>
              <a:sym typeface="Century Gothic"/>
            </a:endParaRPr>
          </a:p>
        </p:txBody>
      </p:sp>
      <p:sp>
        <p:nvSpPr>
          <p:cNvPr id="207" name="Google Shape;207;p12"/>
          <p:cNvSpPr txBox="1"/>
          <p:nvPr/>
        </p:nvSpPr>
        <p:spPr>
          <a:xfrm>
            <a:off x="9149520" y="2786714"/>
            <a:ext cx="3200957"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140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descr="A picture containing clock&#10;&#10;Description automatically generated" id="213" name="Google Shape;213;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4" name="Google Shape;214;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5" name="Google Shape;215;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6" name="Google Shape;216;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7" name="Google Shape;217;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18" name="Google Shape;218;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140</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19" name="Google Shape;219;p13"/>
          <p:cNvPicPr preferRelativeResize="0"/>
          <p:nvPr/>
        </p:nvPicPr>
        <p:blipFill rotWithShape="1">
          <a:blip r:embed="rId6">
            <a:alphaModFix/>
          </a:blip>
          <a:srcRect b="0" l="0" r="0" t="0"/>
          <a:stretch/>
        </p:blipFill>
        <p:spPr>
          <a:xfrm>
            <a:off x="6096000" y="2335801"/>
            <a:ext cx="4948236" cy="713781"/>
          </a:xfrm>
          <a:prstGeom prst="rect">
            <a:avLst/>
          </a:prstGeom>
          <a:noFill/>
          <a:ln>
            <a:noFill/>
          </a:ln>
        </p:spPr>
      </p:pic>
      <p:pic>
        <p:nvPicPr>
          <p:cNvPr id="220" name="Google Shape;220;p13"/>
          <p:cNvPicPr preferRelativeResize="0"/>
          <p:nvPr/>
        </p:nvPicPr>
        <p:blipFill rotWithShape="1">
          <a:blip r:embed="rId7">
            <a:alphaModFix/>
          </a:blip>
          <a:srcRect b="0" l="0" r="0" t="0"/>
          <a:stretch/>
        </p:blipFill>
        <p:spPr>
          <a:xfrm>
            <a:off x="672128" y="1384077"/>
            <a:ext cx="4948236" cy="42808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21" name="Google Shape;221;p13"/>
          <p:cNvSpPr txBox="1"/>
          <p:nvPr/>
        </p:nvSpPr>
        <p:spPr>
          <a:xfrm>
            <a:off x="6111960" y="3460901"/>
            <a:ext cx="493227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about the events on the timeline.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descr="A picture containing clock&#10;&#10;Description automatically generated" id="227" name="Google Shape;227;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8" name="Google Shape;228;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9" name="Google Shape;229;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0" name="Google Shape;230;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1" name="Google Shape;231;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32" name="Google Shape;232;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157</a:t>
            </a:r>
            <a:endParaRPr b="0" i="0" sz="1400" u="none" cap="none" strike="noStrike">
              <a:solidFill>
                <a:srgbClr val="000000"/>
              </a:solidFill>
              <a:latin typeface="Century Gothic"/>
              <a:ea typeface="Century Gothic"/>
              <a:cs typeface="Century Gothic"/>
              <a:sym typeface="Century Gothic"/>
            </a:endParaRPr>
          </a:p>
        </p:txBody>
      </p:sp>
      <p:pic>
        <p:nvPicPr>
          <p:cNvPr id="233" name="Google Shape;233;p14"/>
          <p:cNvPicPr preferRelativeResize="0"/>
          <p:nvPr/>
        </p:nvPicPr>
        <p:blipFill rotWithShape="1">
          <a:blip r:embed="rId6">
            <a:alphaModFix/>
          </a:blip>
          <a:srcRect b="0" l="0" r="0" t="0"/>
          <a:stretch/>
        </p:blipFill>
        <p:spPr>
          <a:xfrm>
            <a:off x="714283" y="1564503"/>
            <a:ext cx="4934350" cy="40708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34" name="Google Shape;234;p14"/>
          <p:cNvSpPr txBox="1"/>
          <p:nvPr/>
        </p:nvSpPr>
        <p:spPr>
          <a:xfrm>
            <a:off x="6731427" y="3257777"/>
            <a:ext cx="49263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a:t>
            </a:r>
            <a:r>
              <a:rPr lang="en-US" sz="3200">
                <a:solidFill>
                  <a:schemeClr val="dk1"/>
                </a:solidFill>
                <a:latin typeface="Century Gothic"/>
                <a:ea typeface="Century Gothic"/>
                <a:cs typeface="Century Gothic"/>
                <a:sym typeface="Century Gothic"/>
              </a:rPr>
              <a:t>57</a:t>
            </a:r>
            <a:r>
              <a:rPr b="0" i="0" lang="en-US" sz="3200" u="none" cap="none" strike="noStrike">
                <a:solidFill>
                  <a:schemeClr val="dk1"/>
                </a:solidFill>
                <a:latin typeface="Century Gothic"/>
                <a:ea typeface="Century Gothic"/>
                <a:cs typeface="Century Gothic"/>
                <a:sym typeface="Century Gothic"/>
              </a:rPr>
              <a:t>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descr="A picture containing clock&#10;&#10;Description automatically generated" id="240" name="Google Shape;240;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1" name="Google Shape;241;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2" name="Google Shape;242;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3" name="Google Shape;243;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4" name="Google Shape;244;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45" name="Google Shape;245;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id="246" name="Google Shape;246;p15"/>
          <p:cNvPicPr preferRelativeResize="0"/>
          <p:nvPr/>
        </p:nvPicPr>
        <p:blipFill rotWithShape="1">
          <a:blip r:embed="rId7">
            <a:alphaModFix/>
          </a:blip>
          <a:srcRect b="0" l="0" r="0" t="0"/>
          <a:stretch/>
        </p:blipFill>
        <p:spPr>
          <a:xfrm>
            <a:off x="1778425" y="1830488"/>
            <a:ext cx="1438275" cy="1809750"/>
          </a:xfrm>
          <a:prstGeom prst="rect">
            <a:avLst/>
          </a:prstGeom>
          <a:noFill/>
          <a:ln>
            <a:noFill/>
          </a:ln>
        </p:spPr>
      </p:pic>
      <p:pic>
        <p:nvPicPr>
          <p:cNvPr id="247" name="Google Shape;247;p15"/>
          <p:cNvPicPr preferRelativeResize="0"/>
          <p:nvPr/>
        </p:nvPicPr>
        <p:blipFill rotWithShape="1">
          <a:blip r:embed="rId8">
            <a:alphaModFix/>
          </a:blip>
          <a:srcRect b="0" l="0" r="0" t="0"/>
          <a:stretch/>
        </p:blipFill>
        <p:spPr>
          <a:xfrm>
            <a:off x="1901600" y="4308238"/>
            <a:ext cx="1057275" cy="1714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descr="A picture containing clock&#10;&#10;Description automatically generated" id="253" name="Google Shape;253;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4" name="Google Shape;254;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5" name="Google Shape;255;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6" name="Google Shape;256;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7" name="Google Shape;257;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258" name="Google Shape;258;p9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161</a:t>
            </a:r>
            <a:endParaRPr b="0" i="0" sz="1400" u="none" cap="none" strike="noStrike">
              <a:solidFill>
                <a:srgbClr val="000000"/>
              </a:solidFill>
              <a:latin typeface="Century Gothic"/>
              <a:ea typeface="Century Gothic"/>
              <a:cs typeface="Century Gothic"/>
              <a:sym typeface="Century Gothic"/>
            </a:endParaRPr>
          </a:p>
        </p:txBody>
      </p:sp>
      <p:sp>
        <p:nvSpPr>
          <p:cNvPr id="259" name="Google Shape;259;p90"/>
          <p:cNvSpPr txBox="1"/>
          <p:nvPr/>
        </p:nvSpPr>
        <p:spPr>
          <a:xfrm>
            <a:off x="6731427" y="3257777"/>
            <a:ext cx="492643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161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60" name="Google Shape;260;p90"/>
          <p:cNvPicPr preferRelativeResize="0"/>
          <p:nvPr/>
        </p:nvPicPr>
        <p:blipFill rotWithShape="1">
          <a:blip r:embed="rId6">
            <a:alphaModFix/>
          </a:blip>
          <a:srcRect b="0" l="0" r="0" t="0"/>
          <a:stretch/>
        </p:blipFill>
        <p:spPr>
          <a:xfrm>
            <a:off x="1165361" y="1786075"/>
            <a:ext cx="4821327" cy="402058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descr="A picture containing clock&#10;&#10;Description automatically generated" id="266" name="Google Shape;266;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7" name="Google Shape;267;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8" name="Google Shape;268;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9" name="Google Shape;269;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0" name="Google Shape;270;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71" name="Google Shape;271;p16"/>
          <p:cNvSpPr txBox="1"/>
          <p:nvPr/>
        </p:nvSpPr>
        <p:spPr>
          <a:xfrm>
            <a:off x="995895" y="1859380"/>
            <a:ext cx="9390639"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Look </a:t>
            </a:r>
            <a:r>
              <a:rPr b="0" i="0" lang="en-US" sz="3200" u="none" cap="none" strike="noStrike">
                <a:solidFill>
                  <a:schemeClr val="dk1"/>
                </a:solidFill>
                <a:latin typeface="Century Gothic"/>
                <a:ea typeface="Century Gothic"/>
                <a:cs typeface="Century Gothic"/>
                <a:sym typeface="Century Gothic"/>
              </a:rPr>
              <a:t>through your personal narratives and edit the punctuation marks at the ends of your sentences.</a:t>
            </a:r>
            <a:endParaRPr b="0" i="0" sz="1400" u="none" cap="none" strike="noStrike">
              <a:solidFill>
                <a:srgbClr val="000000"/>
              </a:solidFill>
              <a:latin typeface="Century Gothic"/>
              <a:ea typeface="Century Gothic"/>
              <a:cs typeface="Century Gothic"/>
              <a:sym typeface="Century Gothic"/>
            </a:endParaRPr>
          </a:p>
        </p:txBody>
      </p:sp>
      <p:sp>
        <p:nvSpPr>
          <p:cNvPr id="272" name="Google Shape;272;p16"/>
          <p:cNvSpPr txBox="1"/>
          <p:nvPr/>
        </p:nvSpPr>
        <p:spPr>
          <a:xfrm>
            <a:off x="995895" y="4273967"/>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Continue </a:t>
            </a:r>
            <a:r>
              <a:rPr b="0" i="0" lang="en-US" sz="3200" u="none" cap="none" strike="noStrike">
                <a:solidFill>
                  <a:schemeClr val="dk1"/>
                </a:solidFill>
                <a:latin typeface="Century Gothic"/>
                <a:ea typeface="Century Gothic"/>
                <a:cs typeface="Century Gothic"/>
                <a:sym typeface="Century Gothic"/>
              </a:rPr>
              <a:t>writing your own personal narrative.</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73" name="Google Shape;273;p16"/>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descr="A picture containing clock&#10;&#10;Description automatically generated" id="279" name="Google Shape;279;g2ac03a378d9_0_1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280" name="Google Shape;280;g2ac03a378d9_0_1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281" name="Google Shape;281;g2ac03a378d9_0_18"/>
          <p:cNvPicPr preferRelativeResize="0"/>
          <p:nvPr/>
        </p:nvPicPr>
        <p:blipFill rotWithShape="1">
          <a:blip r:embed="rId5">
            <a:alphaModFix/>
          </a:blip>
          <a:srcRect b="11559" l="5778" r="5316" t="0"/>
          <a:stretch/>
        </p:blipFill>
        <p:spPr>
          <a:xfrm>
            <a:off x="298808" y="6364415"/>
            <a:ext cx="1040463" cy="416152"/>
          </a:xfrm>
          <a:prstGeom prst="rect">
            <a:avLst/>
          </a:prstGeom>
          <a:noFill/>
          <a:ln>
            <a:noFill/>
          </a:ln>
        </p:spPr>
      </p:pic>
      <p:cxnSp>
        <p:nvCxnSpPr>
          <p:cNvPr id="282" name="Google Shape;282;g2ac03a378d9_0_1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283" name="Google Shape;283;g2ac03a378d9_0_1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84" name="Google Shape;284;g2ac03a378d9_0_18"/>
          <p:cNvSpPr txBox="1"/>
          <p:nvPr/>
        </p:nvSpPr>
        <p:spPr>
          <a:xfrm>
            <a:off x="1453422" y="1857175"/>
            <a:ext cx="7232100" cy="3832800"/>
          </a:xfrm>
          <a:prstGeom prst="rect">
            <a:avLst/>
          </a:prstGeom>
          <a:noFill/>
          <a:ln>
            <a:noFill/>
          </a:ln>
        </p:spPr>
        <p:txBody>
          <a:bodyPr anchorCtr="0" anchor="t" bIns="45700" lIns="91425" spcFirstLastPara="1" rIns="91425" wrap="square" tIns="45700">
            <a:spAutoFit/>
          </a:bodyPr>
          <a:lstStyle/>
          <a:p>
            <a:pPr indent="-457200" lvl="0" marL="457200" rtl="0" algn="l">
              <a:lnSpc>
                <a:spcPct val="115000"/>
              </a:lnSpc>
              <a:spcBef>
                <a:spcPts val="0"/>
              </a:spcBef>
              <a:spcAft>
                <a:spcPts val="0"/>
              </a:spcAft>
              <a:buClr>
                <a:schemeClr val="dk1"/>
              </a:buClr>
              <a:buSzPts val="3600"/>
              <a:buFont typeface="Calibri"/>
              <a:buAutoNum type="arabicPeriod"/>
            </a:pPr>
            <a:r>
              <a:rPr lang="en-US" sz="3600">
                <a:solidFill>
                  <a:schemeClr val="dk1"/>
                </a:solidFill>
                <a:latin typeface="Century Gothic"/>
                <a:ea typeface="Century Gothic"/>
                <a:cs typeface="Century Gothic"/>
                <a:sym typeface="Century Gothic"/>
              </a:rPr>
              <a:t>The dog </a:t>
            </a:r>
            <a:r>
              <a:rPr b="1" lang="en-US" sz="3600">
                <a:solidFill>
                  <a:schemeClr val="dk1"/>
                </a:solidFill>
                <a:latin typeface="Century Gothic"/>
                <a:ea typeface="Century Gothic"/>
                <a:cs typeface="Century Gothic"/>
                <a:sym typeface="Century Gothic"/>
              </a:rPr>
              <a:t>is</a:t>
            </a:r>
            <a:r>
              <a:rPr lang="en-US" sz="3600">
                <a:solidFill>
                  <a:schemeClr val="dk1"/>
                </a:solidFill>
                <a:latin typeface="Century Gothic"/>
                <a:ea typeface="Century Gothic"/>
                <a:cs typeface="Century Gothic"/>
                <a:sym typeface="Century Gothic"/>
              </a:rPr>
              <a:t> by the van. </a:t>
            </a:r>
            <a:endParaRPr sz="3600">
              <a:solidFill>
                <a:schemeClr val="dk1"/>
              </a:solidFill>
              <a:latin typeface="Century Gothic"/>
              <a:ea typeface="Century Gothic"/>
              <a:cs typeface="Century Gothic"/>
              <a:sym typeface="Century Gothic"/>
            </a:endParaRPr>
          </a:p>
          <a:p>
            <a:pPr indent="-457200" lvl="0" marL="457200" rtl="0" algn="l">
              <a:lnSpc>
                <a:spcPct val="115000"/>
              </a:lnSpc>
              <a:spcBef>
                <a:spcPts val="0"/>
              </a:spcBef>
              <a:spcAft>
                <a:spcPts val="0"/>
              </a:spcAft>
              <a:buClr>
                <a:schemeClr val="dk1"/>
              </a:buClr>
              <a:buSzPts val="3600"/>
              <a:buFont typeface="Calibri"/>
              <a:buAutoNum type="arabicPeriod"/>
            </a:pPr>
            <a:r>
              <a:rPr lang="en-US" sz="3600">
                <a:solidFill>
                  <a:schemeClr val="dk1"/>
                </a:solidFill>
                <a:latin typeface="Century Gothic"/>
                <a:ea typeface="Century Gothic"/>
                <a:cs typeface="Century Gothic"/>
                <a:sym typeface="Century Gothic"/>
              </a:rPr>
              <a:t>Get </a:t>
            </a:r>
            <a:r>
              <a:rPr b="1" lang="en-US" sz="3600">
                <a:solidFill>
                  <a:schemeClr val="dk1"/>
                </a:solidFill>
                <a:latin typeface="Century Gothic"/>
                <a:ea typeface="Century Gothic"/>
                <a:cs typeface="Century Gothic"/>
                <a:sym typeface="Century Gothic"/>
              </a:rPr>
              <a:t>in</a:t>
            </a:r>
            <a:r>
              <a:rPr lang="en-US" sz="3600">
                <a:solidFill>
                  <a:schemeClr val="dk1"/>
                </a:solidFill>
                <a:latin typeface="Century Gothic"/>
                <a:ea typeface="Century Gothic"/>
                <a:cs typeface="Century Gothic"/>
                <a:sym typeface="Century Gothic"/>
              </a:rPr>
              <a:t> the car. </a:t>
            </a:r>
            <a:endParaRPr sz="3600">
              <a:solidFill>
                <a:schemeClr val="dk1"/>
              </a:solidFill>
              <a:latin typeface="Century Gothic"/>
              <a:ea typeface="Century Gothic"/>
              <a:cs typeface="Century Gothic"/>
              <a:sym typeface="Century Gothic"/>
            </a:endParaRPr>
          </a:p>
          <a:p>
            <a:pPr indent="-457200" lvl="0" marL="457200" rtl="0" algn="l">
              <a:lnSpc>
                <a:spcPct val="115000"/>
              </a:lnSpc>
              <a:spcBef>
                <a:spcPts val="0"/>
              </a:spcBef>
              <a:spcAft>
                <a:spcPts val="0"/>
              </a:spcAft>
              <a:buClr>
                <a:schemeClr val="dk1"/>
              </a:buClr>
              <a:buSzPts val="3600"/>
              <a:buFont typeface="Calibri"/>
              <a:buAutoNum type="arabicPeriod"/>
            </a:pPr>
            <a:r>
              <a:rPr lang="en-US" sz="3600">
                <a:solidFill>
                  <a:schemeClr val="dk1"/>
                </a:solidFill>
                <a:latin typeface="Century Gothic"/>
                <a:ea typeface="Century Gothic"/>
                <a:cs typeface="Century Gothic"/>
                <a:sym typeface="Century Gothic"/>
              </a:rPr>
              <a:t>Please </a:t>
            </a:r>
            <a:r>
              <a:rPr b="1" lang="en-US" sz="3600">
                <a:solidFill>
                  <a:schemeClr val="dk1"/>
                </a:solidFill>
                <a:latin typeface="Century Gothic"/>
                <a:ea typeface="Century Gothic"/>
                <a:cs typeface="Century Gothic"/>
                <a:sym typeface="Century Gothic"/>
              </a:rPr>
              <a:t>open</a:t>
            </a:r>
            <a:r>
              <a:rPr lang="en-US" sz="3600">
                <a:solidFill>
                  <a:schemeClr val="dk1"/>
                </a:solidFill>
                <a:latin typeface="Century Gothic"/>
                <a:ea typeface="Century Gothic"/>
                <a:cs typeface="Century Gothic"/>
                <a:sym typeface="Century Gothic"/>
              </a:rPr>
              <a:t> the door. </a:t>
            </a:r>
            <a:endParaRPr sz="3600">
              <a:solidFill>
                <a:schemeClr val="dk1"/>
              </a:solidFill>
              <a:latin typeface="Century Gothic"/>
              <a:ea typeface="Century Gothic"/>
              <a:cs typeface="Century Gothic"/>
              <a:sym typeface="Century Gothic"/>
            </a:endParaRPr>
          </a:p>
          <a:p>
            <a:pPr indent="-457200" lvl="0" marL="457200" rtl="0" algn="l">
              <a:lnSpc>
                <a:spcPct val="115000"/>
              </a:lnSpc>
              <a:spcBef>
                <a:spcPts val="0"/>
              </a:spcBef>
              <a:spcAft>
                <a:spcPts val="0"/>
              </a:spcAft>
              <a:buClr>
                <a:schemeClr val="dk1"/>
              </a:buClr>
              <a:buSzPts val="3600"/>
              <a:buFont typeface="Calibri"/>
              <a:buAutoNum type="arabicPeriod"/>
            </a:pPr>
            <a:r>
              <a:rPr lang="en-US" sz="3600">
                <a:solidFill>
                  <a:schemeClr val="dk1"/>
                </a:solidFill>
                <a:latin typeface="Century Gothic"/>
                <a:ea typeface="Century Gothic"/>
                <a:cs typeface="Century Gothic"/>
                <a:sym typeface="Century Gothic"/>
              </a:rPr>
              <a:t>Look at </a:t>
            </a:r>
            <a:r>
              <a:rPr b="1" lang="en-US" sz="3600">
                <a:solidFill>
                  <a:schemeClr val="dk1"/>
                </a:solidFill>
                <a:latin typeface="Century Gothic"/>
                <a:ea typeface="Century Gothic"/>
                <a:cs typeface="Century Gothic"/>
                <a:sym typeface="Century Gothic"/>
              </a:rPr>
              <a:t>it</a:t>
            </a:r>
            <a:r>
              <a:rPr lang="en-US" sz="3600">
                <a:solidFill>
                  <a:schemeClr val="dk1"/>
                </a:solidFill>
                <a:latin typeface="Century Gothic"/>
                <a:ea typeface="Century Gothic"/>
                <a:cs typeface="Century Gothic"/>
                <a:sym typeface="Century Gothic"/>
              </a:rPr>
              <a:t> go! </a:t>
            </a:r>
            <a:endParaRPr sz="3600">
              <a:solidFill>
                <a:schemeClr val="dk1"/>
              </a:solidFill>
              <a:latin typeface="Century Gothic"/>
              <a:ea typeface="Century Gothic"/>
              <a:cs typeface="Century Gothic"/>
              <a:sym typeface="Century Gothic"/>
            </a:endParaRPr>
          </a:p>
          <a:p>
            <a:pPr indent="-457200" lvl="0" marL="457200" rtl="0" algn="l">
              <a:lnSpc>
                <a:spcPct val="115000"/>
              </a:lnSpc>
              <a:spcBef>
                <a:spcPts val="0"/>
              </a:spcBef>
              <a:spcAft>
                <a:spcPts val="0"/>
              </a:spcAft>
              <a:buClr>
                <a:schemeClr val="dk1"/>
              </a:buClr>
              <a:buSzPts val="3600"/>
              <a:buFont typeface="Calibri"/>
              <a:buAutoNum type="arabicPeriod"/>
            </a:pPr>
            <a:r>
              <a:rPr lang="en-US" sz="3600">
                <a:solidFill>
                  <a:schemeClr val="dk1"/>
                </a:solidFill>
                <a:latin typeface="Century Gothic"/>
                <a:ea typeface="Century Gothic"/>
                <a:cs typeface="Century Gothic"/>
                <a:sym typeface="Century Gothic"/>
              </a:rPr>
              <a:t>Run fast </a:t>
            </a:r>
            <a:r>
              <a:rPr b="1" lang="en-US" sz="3600">
                <a:solidFill>
                  <a:schemeClr val="dk1"/>
                </a:solidFill>
                <a:latin typeface="Century Gothic"/>
                <a:ea typeface="Century Gothic"/>
                <a:cs typeface="Century Gothic"/>
                <a:sym typeface="Century Gothic"/>
              </a:rPr>
              <a:t>if</a:t>
            </a:r>
            <a:r>
              <a:rPr lang="en-US" sz="3600">
                <a:solidFill>
                  <a:schemeClr val="dk1"/>
                </a:solidFill>
                <a:latin typeface="Century Gothic"/>
                <a:ea typeface="Century Gothic"/>
                <a:cs typeface="Century Gothic"/>
                <a:sym typeface="Century Gothic"/>
              </a:rPr>
              <a:t> you can. </a:t>
            </a:r>
            <a:endParaRPr sz="3600">
              <a:solidFill>
                <a:schemeClr val="dk1"/>
              </a:solidFill>
              <a:latin typeface="Century Gothic"/>
              <a:ea typeface="Century Gothic"/>
              <a:cs typeface="Century Gothic"/>
              <a:sym typeface="Century Gothic"/>
            </a:endParaRPr>
          </a:p>
          <a:p>
            <a:pPr indent="-457200" lvl="0" marL="457200" rtl="0" algn="l">
              <a:lnSpc>
                <a:spcPct val="115000"/>
              </a:lnSpc>
              <a:spcBef>
                <a:spcPts val="0"/>
              </a:spcBef>
              <a:spcAft>
                <a:spcPts val="0"/>
              </a:spcAft>
              <a:buClr>
                <a:schemeClr val="dk1"/>
              </a:buClr>
              <a:buSzPts val="3600"/>
              <a:buFont typeface="Calibri"/>
              <a:buAutoNum type="arabicPeriod"/>
            </a:pPr>
            <a:r>
              <a:rPr lang="en-US" sz="3600">
                <a:solidFill>
                  <a:schemeClr val="dk1"/>
                </a:solidFill>
                <a:latin typeface="Century Gothic"/>
                <a:ea typeface="Century Gothic"/>
                <a:cs typeface="Century Gothic"/>
                <a:sym typeface="Century Gothic"/>
              </a:rPr>
              <a:t>He is a </a:t>
            </a:r>
            <a:r>
              <a:rPr b="1" lang="en-US" sz="3600">
                <a:solidFill>
                  <a:schemeClr val="dk1"/>
                </a:solidFill>
                <a:latin typeface="Century Gothic"/>
                <a:ea typeface="Century Gothic"/>
                <a:cs typeface="Century Gothic"/>
                <a:sym typeface="Century Gothic"/>
              </a:rPr>
              <a:t>good</a:t>
            </a:r>
            <a:r>
              <a:rPr lang="en-US" sz="3600">
                <a:solidFill>
                  <a:schemeClr val="dk1"/>
                </a:solidFill>
                <a:latin typeface="Century Gothic"/>
                <a:ea typeface="Century Gothic"/>
                <a:cs typeface="Century Gothic"/>
                <a:sym typeface="Century Gothic"/>
              </a:rPr>
              <a:t> friend.</a:t>
            </a:r>
            <a:endParaRPr sz="3600">
              <a:latin typeface="Century Gothic"/>
              <a:ea typeface="Century Gothic"/>
              <a:cs typeface="Century Gothic"/>
              <a:sym typeface="Century Gothic"/>
            </a:endParaRPr>
          </a:p>
        </p:txBody>
      </p:sp>
      <p:sp>
        <p:nvSpPr>
          <p:cNvPr id="285" name="Google Shape;285;g2ac03a378d9_0_18"/>
          <p:cNvSpPr/>
          <p:nvPr/>
        </p:nvSpPr>
        <p:spPr>
          <a:xfrm>
            <a:off x="2886180" y="2566225"/>
            <a:ext cx="513900" cy="48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6" name="Google Shape;286;g2ac03a378d9_0_18"/>
          <p:cNvSpPr/>
          <p:nvPr/>
        </p:nvSpPr>
        <p:spPr>
          <a:xfrm>
            <a:off x="3533880" y="3253925"/>
            <a:ext cx="1215300" cy="54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7" name="Google Shape;287;g2ac03a378d9_0_18"/>
          <p:cNvSpPr/>
          <p:nvPr/>
        </p:nvSpPr>
        <p:spPr>
          <a:xfrm>
            <a:off x="3840774" y="1989225"/>
            <a:ext cx="513900" cy="48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8" name="Google Shape;288;g2ac03a378d9_0_18"/>
          <p:cNvSpPr/>
          <p:nvPr/>
        </p:nvSpPr>
        <p:spPr>
          <a:xfrm>
            <a:off x="3584125" y="5172425"/>
            <a:ext cx="1215300" cy="48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9" name="Google Shape;289;g2ac03a378d9_0_18"/>
          <p:cNvSpPr/>
          <p:nvPr/>
        </p:nvSpPr>
        <p:spPr>
          <a:xfrm>
            <a:off x="3638630" y="3795125"/>
            <a:ext cx="513900" cy="48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0" name="Google Shape;290;g2ac03a378d9_0_18"/>
          <p:cNvSpPr/>
          <p:nvPr/>
        </p:nvSpPr>
        <p:spPr>
          <a:xfrm>
            <a:off x="3737580" y="4483775"/>
            <a:ext cx="513900" cy="48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descr="A picture containing clock&#10;&#10;Description automatically generated" id="296" name="Google Shape;296;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7" name="Google Shape;297;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8" name="Google Shape;298;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9" name="Google Shape;299;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0" name="Google Shape;300;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301" name="Google Shape;301;p91"/>
          <p:cNvSpPr txBox="1"/>
          <p:nvPr/>
        </p:nvSpPr>
        <p:spPr>
          <a:xfrm>
            <a:off x="1147902" y="2260757"/>
            <a:ext cx="4394710"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000" u="none" cap="none" strike="noStrike">
                <a:solidFill>
                  <a:schemeClr val="dk1"/>
                </a:solidFill>
                <a:latin typeface="Century Gothic"/>
                <a:ea typeface="Century Gothic"/>
                <a:cs typeface="Century Gothic"/>
                <a:sym typeface="Century Gothic"/>
              </a:rPr>
              <a:t>I am happy.</a:t>
            </a:r>
            <a:endParaRPr b="0" i="0" sz="4000" u="none" cap="none" strike="noStrike">
              <a:solidFill>
                <a:srgbClr val="000000"/>
              </a:solidFill>
              <a:latin typeface="Century Gothic"/>
              <a:ea typeface="Century Gothic"/>
              <a:cs typeface="Century Gothic"/>
              <a:sym typeface="Century Gothic"/>
            </a:endParaRPr>
          </a:p>
        </p:txBody>
      </p:sp>
      <p:sp>
        <p:nvSpPr>
          <p:cNvPr id="302" name="Google Shape;302;p91"/>
          <p:cNvSpPr txBox="1"/>
          <p:nvPr/>
        </p:nvSpPr>
        <p:spPr>
          <a:xfrm>
            <a:off x="1147902" y="3291633"/>
            <a:ext cx="4394710"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000" u="none" cap="none" strike="noStrike">
                <a:solidFill>
                  <a:schemeClr val="dk1"/>
                </a:solidFill>
                <a:latin typeface="Century Gothic"/>
                <a:ea typeface="Century Gothic"/>
                <a:cs typeface="Century Gothic"/>
                <a:sym typeface="Century Gothic"/>
              </a:rPr>
              <a:t>Am I happy</a:t>
            </a:r>
            <a:r>
              <a:rPr b="0" i="0" lang="en-US" sz="4000" u="none" cap="none" strike="noStrike">
                <a:solidFill>
                  <a:schemeClr val="dk1"/>
                </a:solidFill>
                <a:latin typeface="Arial"/>
                <a:ea typeface="Arial"/>
                <a:cs typeface="Arial"/>
                <a:sym typeface="Arial"/>
              </a:rPr>
              <a:t>?</a:t>
            </a:r>
            <a:endParaRPr b="0" i="0" sz="4000" u="none" cap="none" strike="noStrike">
              <a:solidFill>
                <a:srgbClr val="000000"/>
              </a:solidFill>
              <a:latin typeface="Arial"/>
              <a:ea typeface="Arial"/>
              <a:cs typeface="Arial"/>
              <a:sym typeface="Arial"/>
            </a:endParaRPr>
          </a:p>
        </p:txBody>
      </p:sp>
      <p:sp>
        <p:nvSpPr>
          <p:cNvPr id="303" name="Google Shape;303;p91"/>
          <p:cNvSpPr txBox="1"/>
          <p:nvPr/>
        </p:nvSpPr>
        <p:spPr>
          <a:xfrm>
            <a:off x="1147902" y="4410225"/>
            <a:ext cx="4394710"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000" u="none" cap="none" strike="noStrike">
                <a:solidFill>
                  <a:schemeClr val="dk1"/>
                </a:solidFill>
                <a:latin typeface="Century Gothic"/>
                <a:ea typeface="Century Gothic"/>
                <a:cs typeface="Century Gothic"/>
                <a:sym typeface="Century Gothic"/>
              </a:rPr>
              <a:t>I am so happy!</a:t>
            </a:r>
            <a:endParaRPr b="0" i="0" sz="4000" u="none" cap="none" strike="noStrike">
              <a:solidFill>
                <a:srgbClr val="000000"/>
              </a:solidFill>
              <a:latin typeface="Century Gothic"/>
              <a:ea typeface="Century Gothic"/>
              <a:cs typeface="Century Gothic"/>
              <a:sym typeface="Century Gothic"/>
            </a:endParaRPr>
          </a:p>
        </p:txBody>
      </p:sp>
      <p:sp>
        <p:nvSpPr>
          <p:cNvPr id="304" name="Google Shape;304;p91"/>
          <p:cNvSpPr txBox="1"/>
          <p:nvPr/>
        </p:nvSpPr>
        <p:spPr>
          <a:xfrm>
            <a:off x="6478066" y="1557303"/>
            <a:ext cx="4394710" cy="132339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000" u="none" cap="none" strike="noStrike">
                <a:solidFill>
                  <a:schemeClr val="dk1"/>
                </a:solidFill>
                <a:latin typeface="Century Gothic"/>
                <a:ea typeface="Century Gothic"/>
                <a:cs typeface="Century Gothic"/>
                <a:sym typeface="Century Gothic"/>
              </a:rPr>
              <a:t>Who will go to school today</a:t>
            </a:r>
            <a:r>
              <a:rPr b="0" i="0" lang="en-US" sz="4000" u="none" cap="none" strike="noStrike">
                <a:solidFill>
                  <a:schemeClr val="dk1"/>
                </a:solidFill>
                <a:latin typeface="Arial"/>
                <a:ea typeface="Arial"/>
                <a:cs typeface="Arial"/>
                <a:sym typeface="Arial"/>
              </a:rPr>
              <a:t>?</a:t>
            </a:r>
            <a:endParaRPr b="0" i="0" sz="4000" u="none" cap="none" strike="noStrike">
              <a:solidFill>
                <a:srgbClr val="000000"/>
              </a:solidFill>
              <a:latin typeface="Century Gothic"/>
              <a:ea typeface="Century Gothic"/>
              <a:cs typeface="Century Gothic"/>
              <a:sym typeface="Century Gothic"/>
            </a:endParaRPr>
          </a:p>
        </p:txBody>
      </p:sp>
      <p:sp>
        <p:nvSpPr>
          <p:cNvPr id="305" name="Google Shape;305;p91"/>
          <p:cNvSpPr txBox="1"/>
          <p:nvPr/>
        </p:nvSpPr>
        <p:spPr>
          <a:xfrm>
            <a:off x="6478066" y="3291448"/>
            <a:ext cx="4394710"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000" u="none" cap="none" strike="noStrike">
                <a:solidFill>
                  <a:schemeClr val="dk1"/>
                </a:solidFill>
                <a:latin typeface="Century Gothic"/>
                <a:ea typeface="Century Gothic"/>
                <a:cs typeface="Century Gothic"/>
                <a:sym typeface="Century Gothic"/>
              </a:rPr>
              <a:t>I am at school.</a:t>
            </a:r>
            <a:endParaRPr b="0" i="0" sz="4000" u="none" cap="none" strike="noStrike">
              <a:solidFill>
                <a:srgbClr val="000000"/>
              </a:solidFill>
              <a:latin typeface="Century Gothic"/>
              <a:ea typeface="Century Gothic"/>
              <a:cs typeface="Century Gothic"/>
              <a:sym typeface="Century Gothic"/>
            </a:endParaRPr>
          </a:p>
        </p:txBody>
      </p:sp>
      <p:sp>
        <p:nvSpPr>
          <p:cNvPr id="306" name="Google Shape;306;p91"/>
          <p:cNvSpPr txBox="1"/>
          <p:nvPr/>
        </p:nvSpPr>
        <p:spPr>
          <a:xfrm>
            <a:off x="6478066" y="4410040"/>
            <a:ext cx="4394710" cy="132339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000" u="none" cap="none" strike="noStrike">
                <a:solidFill>
                  <a:schemeClr val="dk1"/>
                </a:solidFill>
                <a:latin typeface="Century Gothic"/>
                <a:ea typeface="Century Gothic"/>
                <a:cs typeface="Century Gothic"/>
                <a:sym typeface="Century Gothic"/>
              </a:rPr>
              <a:t>School is really great!</a:t>
            </a:r>
            <a:endParaRPr b="0" i="0" sz="4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descr="A picture containing drawing, lamp&#10;&#10;Description automatically generated" id="311" name="Google Shape;311;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12" name="Google Shape;312;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13" name="Google Shape;313;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14" name="Google Shape;314;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15" name="Google Shape;315;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16" name="Google Shape;316;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descr="A picture containing clock&#10;&#10;Description automatically generated" id="322" name="Google Shape;322;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3" name="Google Shape;323;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4" name="Google Shape;324;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5" name="Google Shape;325;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6" name="Google Shape;326;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327" name="Google Shape;327;p21"/>
          <p:cNvSpPr txBox="1"/>
          <p:nvPr/>
        </p:nvSpPr>
        <p:spPr>
          <a:xfrm>
            <a:off x="5196600" y="2125437"/>
            <a:ext cx="1798800" cy="124645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7500" u="none" cap="none" strike="noStrike">
                <a:solidFill>
                  <a:srgbClr val="000000"/>
                </a:solidFill>
                <a:latin typeface="Century Gothic"/>
                <a:ea typeface="Century Gothic"/>
                <a:cs typeface="Century Gothic"/>
                <a:sym typeface="Century Gothic"/>
              </a:rPr>
              <a:t>bit</a:t>
            </a:r>
            <a:endParaRPr b="0" i="0" sz="7500" u="none" cap="none" strike="noStrike">
              <a:solidFill>
                <a:srgbClr val="000000"/>
              </a:solidFill>
              <a:latin typeface="Century Gothic"/>
              <a:ea typeface="Century Gothic"/>
              <a:cs typeface="Century Gothic"/>
              <a:sym typeface="Century Gothic"/>
            </a:endParaRPr>
          </a:p>
        </p:txBody>
      </p:sp>
      <p:sp>
        <p:nvSpPr>
          <p:cNvPr id="328" name="Google Shape;328;p21"/>
          <p:cNvSpPr txBox="1"/>
          <p:nvPr/>
        </p:nvSpPr>
        <p:spPr>
          <a:xfrm>
            <a:off x="5020372" y="4334806"/>
            <a:ext cx="2151255" cy="124645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7500" u="none" cap="none" strike="noStrike">
                <a:solidFill>
                  <a:srgbClr val="000000"/>
                </a:solidFill>
                <a:latin typeface="Century Gothic"/>
                <a:ea typeface="Century Gothic"/>
                <a:cs typeface="Century Gothic"/>
                <a:sym typeface="Century Gothic"/>
              </a:rPr>
              <a:t>bite</a:t>
            </a:r>
            <a:endParaRPr b="0" i="0" sz="7500" u="none" cap="none" strike="noStrike">
              <a:solidFill>
                <a:srgbClr val="000000"/>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26"/>
                                        </p:tgtEl>
                                        <p:attrNameLst>
                                          <p:attrName>style.visibility</p:attrName>
                                        </p:attrNameLst>
                                      </p:cBhvr>
                                      <p:to>
                                        <p:strVal val="visible"/>
                                      </p:to>
                                    </p:set>
                                    <p:anim calcmode="lin" valueType="num">
                                      <p:cBhvr additive="base">
                                        <p:cTn dur="500"/>
                                        <p:tgtEl>
                                          <p:spTgt spid="32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descr="A picture containing clock&#10;&#10;Description automatically generated" id="334" name="Google Shape;334;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5" name="Google Shape;335;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6" name="Google Shape;336;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7" name="Google Shape;337;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8" name="Google Shape;338;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39" name="Google Shape;339;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131</a:t>
            </a:r>
            <a:endParaRPr b="0" i="0" sz="1400" u="none" cap="none" strike="noStrike">
              <a:solidFill>
                <a:srgbClr val="000000"/>
              </a:solidFill>
              <a:latin typeface="Century Gothic"/>
              <a:ea typeface="Century Gothic"/>
              <a:cs typeface="Century Gothic"/>
              <a:sym typeface="Century Gothic"/>
            </a:endParaRPr>
          </a:p>
        </p:txBody>
      </p:sp>
      <p:sp>
        <p:nvSpPr>
          <p:cNvPr id="340" name="Google Shape;340;p22"/>
          <p:cNvSpPr txBox="1"/>
          <p:nvPr/>
        </p:nvSpPr>
        <p:spPr>
          <a:xfrm>
            <a:off x="7530676" y="2085463"/>
            <a:ext cx="34173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rgbClr val="000000"/>
              </a:solidFill>
              <a:latin typeface="Century Gothic"/>
              <a:ea typeface="Century Gothic"/>
              <a:cs typeface="Century Gothic"/>
              <a:sym typeface="Century Gothic"/>
            </a:endParaRPr>
          </a:p>
        </p:txBody>
      </p:sp>
      <p:pic>
        <p:nvPicPr>
          <p:cNvPr id="341" name="Google Shape;341;p22"/>
          <p:cNvPicPr preferRelativeResize="0"/>
          <p:nvPr/>
        </p:nvPicPr>
        <p:blipFill rotWithShape="1">
          <a:blip r:embed="rId6">
            <a:alphaModFix/>
          </a:blip>
          <a:srcRect b="0" l="0" r="0" t="0"/>
          <a:stretch/>
        </p:blipFill>
        <p:spPr>
          <a:xfrm>
            <a:off x="1151184" y="1427276"/>
            <a:ext cx="5440768" cy="45242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descr="A picture containing clock&#10;&#10;Description automatically generated" id="347" name="Google Shape;347;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8" name="Google Shape;348;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9" name="Google Shape;349;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0" name="Google Shape;350;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1" name="Google Shape;351;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52" name="Google Shape;352;p23"/>
          <p:cNvSpPr txBox="1"/>
          <p:nvPr/>
        </p:nvSpPr>
        <p:spPr>
          <a:xfrm>
            <a:off x="1000124" y="294287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good</a:t>
            </a:r>
            <a:endParaRPr b="0" i="0" sz="1400" u="none" cap="none" strike="noStrike">
              <a:solidFill>
                <a:srgbClr val="000000"/>
              </a:solidFill>
              <a:latin typeface="Century Gothic"/>
              <a:ea typeface="Century Gothic"/>
              <a:cs typeface="Century Gothic"/>
              <a:sym typeface="Century Gothic"/>
            </a:endParaRPr>
          </a:p>
        </p:txBody>
      </p:sp>
      <p:sp>
        <p:nvSpPr>
          <p:cNvPr id="353" name="Google Shape;353;p23"/>
          <p:cNvSpPr txBox="1"/>
          <p:nvPr/>
        </p:nvSpPr>
        <p:spPr>
          <a:xfrm>
            <a:off x="4610101" y="294287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could</a:t>
            </a:r>
            <a:endParaRPr b="0" i="0" sz="1400" u="none" cap="none" strike="noStrike">
              <a:solidFill>
                <a:srgbClr val="000000"/>
              </a:solidFill>
              <a:latin typeface="Century Gothic"/>
              <a:ea typeface="Century Gothic"/>
              <a:cs typeface="Century Gothic"/>
              <a:sym typeface="Century Gothic"/>
            </a:endParaRPr>
          </a:p>
        </p:txBody>
      </p:sp>
      <p:sp>
        <p:nvSpPr>
          <p:cNvPr id="354" name="Google Shape;354;p23"/>
          <p:cNvSpPr txBox="1"/>
          <p:nvPr/>
        </p:nvSpPr>
        <p:spPr>
          <a:xfrm>
            <a:off x="8116797" y="2928709"/>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open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descr="A picture containing clock&#10;&#10;Description automatically generated" id="360" name="Google Shape;360;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1" name="Google Shape;361;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2" name="Google Shape;362;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3" name="Google Shape;363;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4" name="Google Shape;364;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65" name="Google Shape;365;p24"/>
          <p:cNvSpPr txBox="1"/>
          <p:nvPr/>
        </p:nvSpPr>
        <p:spPr>
          <a:xfrm>
            <a:off x="1119188" y="2496386"/>
            <a:ext cx="4219559"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laws</a:t>
            </a:r>
            <a:endParaRPr b="0" i="0" sz="1400" u="none" cap="none" strike="noStrike">
              <a:solidFill>
                <a:srgbClr val="000000"/>
              </a:solidFill>
              <a:latin typeface="Century Gothic"/>
              <a:ea typeface="Century Gothic"/>
              <a:cs typeface="Century Gothic"/>
              <a:sym typeface="Century Gothic"/>
            </a:endParaRPr>
          </a:p>
        </p:txBody>
      </p:sp>
      <p:sp>
        <p:nvSpPr>
          <p:cNvPr id="366" name="Google Shape;366;p24"/>
          <p:cNvSpPr txBox="1"/>
          <p:nvPr/>
        </p:nvSpPr>
        <p:spPr>
          <a:xfrm>
            <a:off x="1119188" y="3723979"/>
            <a:ext cx="4219548"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country</a:t>
            </a:r>
            <a:endParaRPr b="0" i="0" sz="1400" u="none" cap="none" strike="noStrike">
              <a:solidFill>
                <a:srgbClr val="000000"/>
              </a:solidFill>
              <a:latin typeface="Century Gothic"/>
              <a:ea typeface="Century Gothic"/>
              <a:cs typeface="Century Gothic"/>
              <a:sym typeface="Century Gothic"/>
            </a:endParaRPr>
          </a:p>
        </p:txBody>
      </p:sp>
      <p:sp>
        <p:nvSpPr>
          <p:cNvPr id="367" name="Google Shape;367;p24"/>
          <p:cNvSpPr txBox="1"/>
          <p:nvPr/>
        </p:nvSpPr>
        <p:spPr>
          <a:xfrm>
            <a:off x="5967425" y="2535252"/>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speech</a:t>
            </a:r>
            <a:endParaRPr b="0" i="0" sz="1400" u="none" cap="none" strike="noStrike">
              <a:solidFill>
                <a:srgbClr val="000000"/>
              </a:solidFill>
              <a:latin typeface="Century Gothic"/>
              <a:ea typeface="Century Gothic"/>
              <a:cs typeface="Century Gothic"/>
              <a:sym typeface="Century Gothic"/>
            </a:endParaRPr>
          </a:p>
        </p:txBody>
      </p:sp>
      <p:sp>
        <p:nvSpPr>
          <p:cNvPr id="368" name="Google Shape;368;p24"/>
          <p:cNvSpPr txBox="1"/>
          <p:nvPr/>
        </p:nvSpPr>
        <p:spPr>
          <a:xfrm>
            <a:off x="5967425" y="3749362"/>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marched</a:t>
            </a:r>
            <a:endParaRPr b="0" i="0" sz="1400" u="none" cap="none" strike="noStrike">
              <a:solidFill>
                <a:srgbClr val="000000"/>
              </a:solidFill>
              <a:latin typeface="Century Gothic"/>
              <a:ea typeface="Century Gothic"/>
              <a:cs typeface="Century Gothic"/>
              <a:sym typeface="Century Gothic"/>
            </a:endParaRPr>
          </a:p>
        </p:txBody>
      </p:sp>
      <p:sp>
        <p:nvSpPr>
          <p:cNvPr id="369" name="Google Shape;369;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142</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descr="A picture containing clock&#10;&#10;Description automatically generated" id="375" name="Google Shape;375;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6" name="Google Shape;376;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7" name="Google Shape;377;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8" name="Google Shape;378;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9" name="Google Shape;379;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380" name="Google Shape;380;p92"/>
          <p:cNvPicPr preferRelativeResize="0"/>
          <p:nvPr/>
        </p:nvPicPr>
        <p:blipFill rotWithShape="1">
          <a:blip r:embed="rId6">
            <a:alphaModFix/>
          </a:blip>
          <a:srcRect b="0" l="0" r="0" t="0"/>
          <a:stretch/>
        </p:blipFill>
        <p:spPr>
          <a:xfrm>
            <a:off x="2643301" y="1397875"/>
            <a:ext cx="5798625" cy="48063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81" name="Google Shape;381;p92"/>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143</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descr="A picture containing clock&#10;&#10;Description automatically generated" id="387" name="Google Shape;387;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8" name="Google Shape;388;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9" name="Google Shape;389;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0" name="Google Shape;390;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1" name="Google Shape;391;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500">
                <a:solidFill>
                  <a:schemeClr val="lt1"/>
                </a:solidFill>
                <a:latin typeface="Century Gothic"/>
                <a:ea typeface="Century Gothic"/>
                <a:cs typeface="Century Gothic"/>
                <a:sym typeface="Century Gothic"/>
              </a:rPr>
              <a:t> </a:t>
            </a:r>
            <a:r>
              <a:rPr b="0" i="0" lang="en-US" sz="3500" u="none" cap="none" strike="noStrike">
                <a:solidFill>
                  <a:schemeClr val="lt1"/>
                </a:solidFill>
                <a:latin typeface="Century Gothic"/>
                <a:ea typeface="Century Gothic"/>
                <a:cs typeface="Century Gothic"/>
                <a:sym typeface="Century Gothic"/>
              </a:rPr>
              <a:t>  First Read – Changing Law, Changing Lives</a:t>
            </a:r>
            <a:endParaRPr b="0" i="0" sz="3500" u="none" cap="none" strike="noStrike">
              <a:solidFill>
                <a:srgbClr val="000000"/>
              </a:solidFill>
              <a:latin typeface="Century Gothic"/>
              <a:ea typeface="Century Gothic"/>
              <a:cs typeface="Century Gothic"/>
              <a:sym typeface="Century Gothic"/>
            </a:endParaRPr>
          </a:p>
        </p:txBody>
      </p:sp>
      <p:pic>
        <p:nvPicPr>
          <p:cNvPr id="392" name="Google Shape;392;p93"/>
          <p:cNvPicPr preferRelativeResize="0"/>
          <p:nvPr/>
        </p:nvPicPr>
        <p:blipFill rotWithShape="1">
          <a:blip r:embed="rId6">
            <a:alphaModFix/>
          </a:blip>
          <a:srcRect b="0" l="0" r="0" t="0"/>
          <a:stretch/>
        </p:blipFill>
        <p:spPr>
          <a:xfrm>
            <a:off x="467736" y="1674761"/>
            <a:ext cx="9747828" cy="402930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93" name="Google Shape;393;p93"/>
          <p:cNvPicPr preferRelativeResize="0"/>
          <p:nvPr/>
        </p:nvPicPr>
        <p:blipFill rotWithShape="1">
          <a:blip r:embed="rId7">
            <a:alphaModFix/>
          </a:blip>
          <a:srcRect b="0" l="0" r="0" t="0"/>
          <a:stretch/>
        </p:blipFill>
        <p:spPr>
          <a:xfrm flipH="1">
            <a:off x="10083921" y="1894240"/>
            <a:ext cx="2177400" cy="1512625"/>
          </a:xfrm>
          <a:prstGeom prst="rect">
            <a:avLst/>
          </a:prstGeom>
          <a:noFill/>
          <a:ln>
            <a:noFill/>
          </a:ln>
        </p:spPr>
      </p:pic>
      <p:sp>
        <p:nvSpPr>
          <p:cNvPr id="394" name="Google Shape;394;p93"/>
          <p:cNvSpPr/>
          <p:nvPr/>
        </p:nvSpPr>
        <p:spPr>
          <a:xfrm>
            <a:off x="10172380" y="714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144, 145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descr="A picture containing clock&#10;&#10;Description automatically generated" id="400" name="Google Shape;400;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1" name="Google Shape;401;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2" name="Google Shape;402;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3" name="Google Shape;403;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4" name="Google Shape;404;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3500">
                <a:solidFill>
                  <a:schemeClr val="lt1"/>
                </a:solidFill>
                <a:latin typeface="Century Gothic"/>
                <a:ea typeface="Century Gothic"/>
                <a:cs typeface="Century Gothic"/>
                <a:sym typeface="Century Gothic"/>
              </a:rPr>
              <a:t>   First Read – Changing Law, Changing Lives</a:t>
            </a:r>
            <a:endParaRPr sz="2400">
              <a:solidFill>
                <a:schemeClr val="lt1"/>
              </a:solidFill>
              <a:latin typeface="Century Gothic"/>
              <a:ea typeface="Century Gothic"/>
              <a:cs typeface="Century Gothic"/>
              <a:sym typeface="Century Gothic"/>
            </a:endParaRPr>
          </a:p>
        </p:txBody>
      </p:sp>
      <p:sp>
        <p:nvSpPr>
          <p:cNvPr id="405" name="Google Shape;405;p2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146, 147</a:t>
            </a:r>
            <a:endParaRPr b="0" i="0" sz="1400" u="none" cap="none" strike="noStrike">
              <a:solidFill>
                <a:srgbClr val="000000"/>
              </a:solidFill>
              <a:latin typeface="Century Gothic"/>
              <a:ea typeface="Century Gothic"/>
              <a:cs typeface="Century Gothic"/>
              <a:sym typeface="Century Gothic"/>
            </a:endParaRPr>
          </a:p>
        </p:txBody>
      </p:sp>
      <p:pic>
        <p:nvPicPr>
          <p:cNvPr id="406" name="Google Shape;406;p26"/>
          <p:cNvPicPr preferRelativeResize="0"/>
          <p:nvPr/>
        </p:nvPicPr>
        <p:blipFill rotWithShape="1">
          <a:blip r:embed="rId6">
            <a:alphaModFix/>
          </a:blip>
          <a:srcRect b="0" l="0" r="0" t="0"/>
          <a:stretch/>
        </p:blipFill>
        <p:spPr>
          <a:xfrm>
            <a:off x="841990" y="1618329"/>
            <a:ext cx="10508020" cy="426544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descr="A picture containing clock&#10;&#10;Description automatically generated" id="412" name="Google Shape;412;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3" name="Google Shape;413;p9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4" name="Google Shape;414;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5" name="Google Shape;415;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6" name="Google Shape;416;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3500">
                <a:solidFill>
                  <a:schemeClr val="lt1"/>
                </a:solidFill>
                <a:latin typeface="Century Gothic"/>
                <a:ea typeface="Century Gothic"/>
                <a:cs typeface="Century Gothic"/>
                <a:sym typeface="Century Gothic"/>
              </a:rPr>
              <a:t>   First Read – Changing Law, Changing Lives</a:t>
            </a:r>
            <a:endParaRPr sz="2400">
              <a:solidFill>
                <a:schemeClr val="lt1"/>
              </a:solidFill>
              <a:latin typeface="Century Gothic"/>
              <a:ea typeface="Century Gothic"/>
              <a:cs typeface="Century Gothic"/>
              <a:sym typeface="Century Gothic"/>
            </a:endParaRPr>
          </a:p>
        </p:txBody>
      </p:sp>
      <p:sp>
        <p:nvSpPr>
          <p:cNvPr id="417" name="Google Shape;417;p9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148, 149</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18" name="Google Shape;418;p94"/>
          <p:cNvPicPr preferRelativeResize="0"/>
          <p:nvPr/>
        </p:nvPicPr>
        <p:blipFill rotWithShape="1">
          <a:blip r:embed="rId6">
            <a:alphaModFix/>
          </a:blip>
          <a:srcRect b="0" l="0" r="0" t="0"/>
          <a:stretch/>
        </p:blipFill>
        <p:spPr>
          <a:xfrm>
            <a:off x="-101616" y="2073728"/>
            <a:ext cx="2539062" cy="2029426"/>
          </a:xfrm>
          <a:prstGeom prst="rect">
            <a:avLst/>
          </a:prstGeom>
          <a:noFill/>
          <a:ln>
            <a:noFill/>
          </a:ln>
        </p:spPr>
      </p:pic>
      <p:pic>
        <p:nvPicPr>
          <p:cNvPr id="419" name="Google Shape;419;p94"/>
          <p:cNvPicPr preferRelativeResize="0"/>
          <p:nvPr/>
        </p:nvPicPr>
        <p:blipFill rotWithShape="1">
          <a:blip r:embed="rId7">
            <a:alphaModFix/>
          </a:blip>
          <a:srcRect b="0" l="0" r="0" t="0"/>
          <a:stretch/>
        </p:blipFill>
        <p:spPr>
          <a:xfrm>
            <a:off x="2254604" y="1605755"/>
            <a:ext cx="9347877" cy="41443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descr="A picture containing clock&#10;&#10;Description automatically generated" id="425" name="Google Shape;425;p9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6" name="Google Shape;426;p9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7" name="Google Shape;427;p9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8" name="Google Shape;428;p9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9" name="Google Shape;429;p9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3500">
                <a:solidFill>
                  <a:schemeClr val="lt1"/>
                </a:solidFill>
                <a:latin typeface="Century Gothic"/>
                <a:ea typeface="Century Gothic"/>
                <a:cs typeface="Century Gothic"/>
                <a:sym typeface="Century Gothic"/>
              </a:rPr>
              <a:t>   First Read – Changing Law, Changing Lives</a:t>
            </a:r>
            <a:endParaRPr sz="2400">
              <a:solidFill>
                <a:schemeClr val="lt1"/>
              </a:solidFill>
              <a:latin typeface="Century Gothic"/>
              <a:ea typeface="Century Gothic"/>
              <a:cs typeface="Century Gothic"/>
              <a:sym typeface="Century Gothic"/>
            </a:endParaRPr>
          </a:p>
        </p:txBody>
      </p:sp>
      <p:sp>
        <p:nvSpPr>
          <p:cNvPr id="430" name="Google Shape;430;p9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150,151</a:t>
            </a:r>
            <a:endParaRPr b="0" i="0" sz="1400" u="none" cap="none" strike="noStrike">
              <a:solidFill>
                <a:srgbClr val="000000"/>
              </a:solidFill>
              <a:latin typeface="Century Gothic"/>
              <a:ea typeface="Century Gothic"/>
              <a:cs typeface="Century Gothic"/>
              <a:sym typeface="Century Gothic"/>
            </a:endParaRPr>
          </a:p>
        </p:txBody>
      </p:sp>
      <p:pic>
        <p:nvPicPr>
          <p:cNvPr id="431" name="Google Shape;431;p95"/>
          <p:cNvPicPr preferRelativeResize="0"/>
          <p:nvPr/>
        </p:nvPicPr>
        <p:blipFill rotWithShape="1">
          <a:blip r:embed="rId6">
            <a:alphaModFix/>
          </a:blip>
          <a:srcRect b="0" l="0" r="0" t="0"/>
          <a:stretch/>
        </p:blipFill>
        <p:spPr>
          <a:xfrm>
            <a:off x="595659" y="1476995"/>
            <a:ext cx="10699286" cy="442483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descr="A picture containing clock&#10;&#10;Description automatically generated" id="437" name="Google Shape;437;g216d5158540_0_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438" name="Google Shape;438;g216d5158540_0_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439" name="Google Shape;439;g216d5158540_0_8"/>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440" name="Google Shape;440;g216d5158540_0_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441" name="Google Shape;441;g216d5158540_0_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 </a:t>
            </a:r>
            <a:endParaRPr b="0" i="0" sz="1400" u="none" cap="none" strike="noStrike">
              <a:solidFill>
                <a:srgbClr val="000000"/>
              </a:solidFill>
              <a:latin typeface="Century Gothic"/>
              <a:ea typeface="Century Gothic"/>
              <a:cs typeface="Century Gothic"/>
              <a:sym typeface="Century Gothic"/>
            </a:endParaRPr>
          </a:p>
        </p:txBody>
      </p:sp>
      <p:sp>
        <p:nvSpPr>
          <p:cNvPr id="442" name="Google Shape;442;g216d5158540_0_8"/>
          <p:cNvSpPr txBox="1"/>
          <p:nvPr/>
        </p:nvSpPr>
        <p:spPr>
          <a:xfrm>
            <a:off x="5187350" y="1708650"/>
            <a:ext cx="6749400" cy="39927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rPr b="1" i="0" lang="en-US" sz="2800" u="none" cap="none" strike="noStrike">
                <a:solidFill>
                  <a:srgbClr val="373536"/>
                </a:solidFill>
                <a:latin typeface="Century Gothic"/>
                <a:ea typeface="Century Gothic"/>
                <a:cs typeface="Century Gothic"/>
                <a:sym typeface="Century Gothic"/>
              </a:rPr>
              <a:t>Notice:  </a:t>
            </a:r>
            <a:r>
              <a:rPr b="0" i="0" lang="en-US" sz="2800" u="none" cap="none" strike="noStrike">
                <a:solidFill>
                  <a:srgbClr val="373536"/>
                </a:solidFill>
                <a:latin typeface="Century Gothic"/>
                <a:ea typeface="Century Gothic"/>
                <a:cs typeface="Century Gothic"/>
                <a:sym typeface="Century Gothic"/>
              </a:rPr>
              <a:t>How did the photographs help you understand the text? Which photograph did you find most interesting</a:t>
            </a:r>
            <a:r>
              <a:rPr b="0" i="0" lang="en-US" sz="2800" u="none" cap="none" strike="noStrike">
                <a:solidFill>
                  <a:srgbClr val="373536"/>
                </a:solidFill>
                <a:latin typeface="Arial"/>
                <a:ea typeface="Arial"/>
                <a:cs typeface="Arial"/>
                <a:sym typeface="Arial"/>
              </a:rPr>
              <a:t>?</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2800" u="none" cap="none" strike="noStrike">
              <a:solidFill>
                <a:srgbClr val="373536"/>
              </a:solidFill>
              <a:latin typeface="Century Gothic"/>
              <a:ea typeface="Century Gothic"/>
              <a:cs typeface="Century Gothic"/>
              <a:sym typeface="Century Gothic"/>
            </a:endParaRPr>
          </a:p>
          <a:p>
            <a:pPr indent="0" lvl="0" marL="0" marR="0" rtl="0" algn="l">
              <a:lnSpc>
                <a:spcPct val="115000"/>
              </a:lnSpc>
              <a:spcBef>
                <a:spcPts val="0"/>
              </a:spcBef>
              <a:spcAft>
                <a:spcPts val="0"/>
              </a:spcAft>
              <a:buClr>
                <a:schemeClr val="dk1"/>
              </a:buClr>
              <a:buSzPts val="1100"/>
              <a:buFont typeface="Arial"/>
              <a:buNone/>
            </a:pPr>
            <a:r>
              <a:rPr b="1" i="0" lang="en-US" sz="2800" u="none" cap="none" strike="noStrike">
                <a:solidFill>
                  <a:srgbClr val="373536"/>
                </a:solidFill>
                <a:latin typeface="Century Gothic"/>
                <a:ea typeface="Century Gothic"/>
                <a:cs typeface="Century Gothic"/>
                <a:sym typeface="Century Gothic"/>
              </a:rPr>
              <a:t>Discuss:</a:t>
            </a:r>
            <a:r>
              <a:rPr b="0" i="0" lang="en-US" sz="2800" u="none" cap="none" strike="noStrike">
                <a:solidFill>
                  <a:srgbClr val="373536"/>
                </a:solidFill>
                <a:latin typeface="Century Gothic"/>
                <a:ea typeface="Century Gothic"/>
                <a:cs typeface="Century Gothic"/>
                <a:sym typeface="Century Gothic"/>
              </a:rPr>
              <a:t> </a:t>
            </a:r>
            <a:r>
              <a:rPr b="0" i="0" lang="en-US" sz="2800" u="none" cap="none" strike="noStrike">
                <a:solidFill>
                  <a:srgbClr val="000000"/>
                </a:solidFill>
                <a:latin typeface="Century Gothic"/>
                <a:ea typeface="Century Gothic"/>
                <a:cs typeface="Century Gothic"/>
                <a:sym typeface="Century Gothic"/>
              </a:rPr>
              <a:t>Why do you think this text was called Changing Laws, Changing Lives: Martin Luther King, Jr</a:t>
            </a:r>
            <a:r>
              <a:rPr b="0" i="0" lang="en-US" sz="2800" u="none" cap="none" strike="noStrike">
                <a:solidFill>
                  <a:srgbClr val="373536"/>
                </a:solidFill>
                <a:latin typeface="Arial"/>
                <a:ea typeface="Arial"/>
                <a:cs typeface="Arial"/>
                <a:sym typeface="Arial"/>
              </a:rPr>
              <a:t>.?</a:t>
            </a:r>
            <a:endParaRPr b="1" i="0" sz="2800" u="none" cap="none" strike="noStrike">
              <a:solidFill>
                <a:schemeClr val="dk1"/>
              </a:solidFill>
              <a:latin typeface="Century Gothic"/>
              <a:ea typeface="Century Gothic"/>
              <a:cs typeface="Century Gothic"/>
              <a:sym typeface="Century Gothic"/>
            </a:endParaRPr>
          </a:p>
        </p:txBody>
      </p:sp>
      <p:pic>
        <p:nvPicPr>
          <p:cNvPr id="443" name="Google Shape;443;g216d5158540_0_8"/>
          <p:cNvPicPr preferRelativeResize="0"/>
          <p:nvPr/>
        </p:nvPicPr>
        <p:blipFill rotWithShape="1">
          <a:blip r:embed="rId6">
            <a:alphaModFix/>
          </a:blip>
          <a:srcRect b="0" l="0" r="0" t="0"/>
          <a:stretch/>
        </p:blipFill>
        <p:spPr>
          <a:xfrm>
            <a:off x="513637" y="1961888"/>
            <a:ext cx="4372526" cy="34551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A picture containing drawing, lamp&#10;&#10;Description automatically generated" id="102" name="Google Shape;102;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3" name="Google Shape;103;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4" name="Google Shape;104;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05" name="Google Shape;105;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6" name="Google Shape;106;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07" name="Google Shape;10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descr="A picture containing clock&#10;&#10;Description automatically generated" id="449" name="Google Shape;449;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0" name="Google Shape;450;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1" name="Google Shape;451;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2" name="Google Shape;452;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3" name="Google Shape;453;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54" name="Google Shape;454;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152</a:t>
            </a:r>
            <a:endParaRPr b="0" i="0" sz="1400" u="none" cap="none" strike="noStrike">
              <a:solidFill>
                <a:srgbClr val="000000"/>
              </a:solidFill>
              <a:latin typeface="Century Gothic"/>
              <a:ea typeface="Century Gothic"/>
              <a:cs typeface="Century Gothic"/>
              <a:sym typeface="Century Gothic"/>
            </a:endParaRPr>
          </a:p>
        </p:txBody>
      </p:sp>
      <p:sp>
        <p:nvSpPr>
          <p:cNvPr id="455" name="Google Shape;455;p30"/>
          <p:cNvSpPr txBox="1"/>
          <p:nvPr/>
        </p:nvSpPr>
        <p:spPr>
          <a:xfrm>
            <a:off x="7447198" y="2403529"/>
            <a:ext cx="4116152"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152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456" name="Google Shape;456;p30"/>
          <p:cNvPicPr preferRelativeResize="0"/>
          <p:nvPr/>
        </p:nvPicPr>
        <p:blipFill rotWithShape="1">
          <a:blip r:embed="rId6">
            <a:alphaModFix/>
          </a:blip>
          <a:srcRect b="0" l="0" r="0" t="0"/>
          <a:stretch/>
        </p:blipFill>
        <p:spPr>
          <a:xfrm>
            <a:off x="946189" y="1489524"/>
            <a:ext cx="5767270" cy="47803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descr="A picture containing clock&#10;&#10;Description automatically generated" id="462" name="Google Shape;462;p9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3" name="Google Shape;463;p9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4" name="Google Shape;464;p9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5" name="Google Shape;465;p9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6" name="Google Shape;466;p9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67" name="Google Shape;467;p9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148</a:t>
            </a:r>
            <a:endParaRPr b="0" i="0" sz="1400" u="none" cap="none" strike="noStrike">
              <a:solidFill>
                <a:srgbClr val="000000"/>
              </a:solidFill>
              <a:latin typeface="Century Gothic"/>
              <a:ea typeface="Century Gothic"/>
              <a:cs typeface="Century Gothic"/>
              <a:sym typeface="Century Gothic"/>
            </a:endParaRPr>
          </a:p>
        </p:txBody>
      </p:sp>
      <p:sp>
        <p:nvSpPr>
          <p:cNvPr id="468" name="Google Shape;468;p96"/>
          <p:cNvSpPr txBox="1"/>
          <p:nvPr/>
        </p:nvSpPr>
        <p:spPr>
          <a:xfrm>
            <a:off x="7447198" y="2403529"/>
            <a:ext cx="4116152"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148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469" name="Google Shape;469;p96"/>
          <p:cNvPicPr preferRelativeResize="0"/>
          <p:nvPr/>
        </p:nvPicPr>
        <p:blipFill rotWithShape="1">
          <a:blip r:embed="rId6">
            <a:alphaModFix/>
          </a:blip>
          <a:srcRect b="0" l="0" r="0" t="0"/>
          <a:stretch/>
        </p:blipFill>
        <p:spPr>
          <a:xfrm>
            <a:off x="946189" y="1494474"/>
            <a:ext cx="5767270" cy="47704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descr="A picture containing clock&#10;&#10;Description automatically generated" id="475" name="Google Shape;475;p9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6" name="Google Shape;476;p9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7" name="Google Shape;477;p9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8" name="Google Shape;478;p9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9" name="Google Shape;479;p9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80" name="Google Shape;480;p9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152</a:t>
            </a:r>
            <a:endParaRPr b="0" i="0" sz="1400" u="none" cap="none" strike="noStrike">
              <a:solidFill>
                <a:srgbClr val="000000"/>
              </a:solidFill>
              <a:latin typeface="Century Gothic"/>
              <a:ea typeface="Century Gothic"/>
              <a:cs typeface="Century Gothic"/>
              <a:sym typeface="Century Gothic"/>
            </a:endParaRPr>
          </a:p>
        </p:txBody>
      </p:sp>
      <p:sp>
        <p:nvSpPr>
          <p:cNvPr id="481" name="Google Shape;481;p97"/>
          <p:cNvSpPr txBox="1"/>
          <p:nvPr/>
        </p:nvSpPr>
        <p:spPr>
          <a:xfrm>
            <a:off x="7447198" y="2403529"/>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back to page 152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82" name="Google Shape;482;p97"/>
          <p:cNvPicPr preferRelativeResize="0"/>
          <p:nvPr/>
        </p:nvPicPr>
        <p:blipFill rotWithShape="1">
          <a:blip r:embed="rId6">
            <a:alphaModFix/>
          </a:blip>
          <a:srcRect b="0" l="0" r="0" t="0"/>
          <a:stretch/>
        </p:blipFill>
        <p:spPr>
          <a:xfrm>
            <a:off x="946189" y="1489524"/>
            <a:ext cx="5767270" cy="47803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descr="A picture containing clock&#10;&#10;Description automatically generated" id="488" name="Google Shape;488;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9" name="Google Shape;489;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0" name="Google Shape;490;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1" name="Google Shape;491;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2" name="Google Shape;492;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93" name="Google Shape;493;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153</a:t>
            </a:r>
            <a:endParaRPr b="0" i="0" sz="1400" u="none" cap="none" strike="noStrike">
              <a:solidFill>
                <a:srgbClr val="000000"/>
              </a:solidFill>
              <a:latin typeface="Arial"/>
              <a:ea typeface="Arial"/>
              <a:cs typeface="Arial"/>
              <a:sym typeface="Arial"/>
            </a:endParaRPr>
          </a:p>
        </p:txBody>
      </p:sp>
      <p:sp>
        <p:nvSpPr>
          <p:cNvPr id="494" name="Google Shape;494;p34"/>
          <p:cNvSpPr txBox="1"/>
          <p:nvPr/>
        </p:nvSpPr>
        <p:spPr>
          <a:xfrm>
            <a:off x="995894" y="2165920"/>
            <a:ext cx="9390639" cy="2862282"/>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How do you know this is a biography</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1150" lvl="0" marL="514350" marR="0" rtl="0" algn="l">
              <a:lnSpc>
                <a:spcPct val="100000"/>
              </a:lnSpc>
              <a:spcBef>
                <a:spcPts val="0"/>
              </a:spcBef>
              <a:spcAft>
                <a:spcPts val="0"/>
              </a:spcAft>
              <a:buClr>
                <a:schemeClr val="accent2"/>
              </a:buClr>
              <a:buSzPts val="3200"/>
              <a:buFont typeface="Arial"/>
              <a:buNone/>
            </a:pPr>
            <a:r>
              <a:t/>
            </a:r>
            <a:endParaRPr b="0" i="0" sz="1400" u="none" cap="none" strike="noStrike">
              <a:solidFill>
                <a:srgbClr val="000000"/>
              </a:solidFill>
              <a:latin typeface="Arial"/>
              <a:ea typeface="Arial"/>
              <a:cs typeface="Arial"/>
              <a:sym typeface="Arial"/>
            </a:endParaRPr>
          </a:p>
          <a:p>
            <a:pPr indent="-311150" lvl="0" marL="514350" marR="0" rtl="0" algn="l">
              <a:lnSpc>
                <a:spcPct val="100000"/>
              </a:lnSpc>
              <a:spcBef>
                <a:spcPts val="0"/>
              </a:spcBef>
              <a:spcAft>
                <a:spcPts val="0"/>
              </a:spcAft>
              <a:buClr>
                <a:schemeClr val="accent2"/>
              </a:buClr>
              <a:buSzPts val="3200"/>
              <a:buFont typeface="Arial"/>
              <a:buNone/>
            </a:pPr>
            <a:r>
              <a:t/>
            </a:r>
            <a:endParaRPr b="0" i="0" sz="1400" u="none" cap="none" strike="noStrike">
              <a:solidFill>
                <a:srgbClr val="000000"/>
              </a:solidFill>
              <a:latin typeface="Arial"/>
              <a:ea typeface="Arial"/>
              <a:cs typeface="Arial"/>
              <a:sym typeface="Arial"/>
            </a:endParaRPr>
          </a:p>
          <a:p>
            <a:pPr indent="-311150" lvl="0" marL="514350" marR="0" rtl="0" algn="l">
              <a:lnSpc>
                <a:spcPct val="100000"/>
              </a:lnSpc>
              <a:spcBef>
                <a:spcPts val="0"/>
              </a:spcBef>
              <a:spcAft>
                <a:spcPts val="0"/>
              </a:spcAft>
              <a:buClr>
                <a:schemeClr val="accent2"/>
              </a:buClr>
              <a:buSzPts val="3200"/>
              <a:buFont typeface="Arial"/>
              <a:buNone/>
            </a:pPr>
            <a:r>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rgbClr val="000000"/>
                </a:solidFill>
                <a:latin typeface="Century Gothic"/>
                <a:ea typeface="Century Gothic"/>
                <a:cs typeface="Century Gothic"/>
                <a:sym typeface="Century Gothic"/>
              </a:rPr>
              <a:t>How does the author describe Martin</a:t>
            </a:r>
            <a:r>
              <a:rPr b="0" i="0" lang="en-US" sz="3200" u="none" cap="none" strike="noStrike">
                <a:solidFill>
                  <a:schemeClr val="dk1"/>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a:p>
            <a:pPr indent="-311150" lvl="0" marL="514350" marR="0" rtl="0" algn="l">
              <a:lnSpc>
                <a:spcPct val="100000"/>
              </a:lnSpc>
              <a:spcBef>
                <a:spcPts val="0"/>
              </a:spcBef>
              <a:spcAft>
                <a:spcPts val="0"/>
              </a:spcAft>
              <a:buClr>
                <a:schemeClr val="accent2"/>
              </a:buClr>
              <a:buSzPts val="3200"/>
              <a:buFont typeface="Arial"/>
              <a:buNone/>
            </a:pPr>
            <a:r>
              <a:t/>
            </a:r>
            <a:endParaRPr b="0" i="0" sz="1400" u="none" cap="none" strike="noStrike">
              <a:solidFill>
                <a:srgbClr val="000000"/>
              </a:solidFill>
              <a:latin typeface="Arial"/>
              <a:ea typeface="Arial"/>
              <a:cs typeface="Arial"/>
              <a:sym typeface="Arial"/>
            </a:endParaRPr>
          </a:p>
          <a:p>
            <a:pPr indent="-311150" lvl="0" marL="514350" marR="0" rtl="0" algn="l">
              <a:lnSpc>
                <a:spcPct val="100000"/>
              </a:lnSpc>
              <a:spcBef>
                <a:spcPts val="0"/>
              </a:spcBef>
              <a:spcAft>
                <a:spcPts val="0"/>
              </a:spcAft>
              <a:buClr>
                <a:schemeClr val="accent2"/>
              </a:buClr>
              <a:buSzPts val="3200"/>
              <a:buFont typeface="Arial"/>
              <a:buNone/>
            </a:pPr>
            <a:r>
              <a:t/>
            </a:r>
            <a:endParaRPr b="0" i="0" sz="1400" u="none" cap="none" strike="noStrike">
              <a:solidFill>
                <a:srgbClr val="000000"/>
              </a:solidFill>
              <a:latin typeface="Arial"/>
              <a:ea typeface="Arial"/>
              <a:cs typeface="Arial"/>
              <a:sym typeface="Arial"/>
            </a:endParaRPr>
          </a:p>
          <a:p>
            <a:pPr indent="-311150" lvl="0" marL="514350" marR="0" rtl="0" algn="l">
              <a:lnSpc>
                <a:spcPct val="100000"/>
              </a:lnSpc>
              <a:spcBef>
                <a:spcPts val="0"/>
              </a:spcBef>
              <a:spcAft>
                <a:spcPts val="0"/>
              </a:spcAft>
              <a:buClr>
                <a:schemeClr val="accent2"/>
              </a:buClr>
              <a:buSzPts val="3200"/>
              <a:buFont typeface="Arial"/>
              <a:buNone/>
            </a:pPr>
            <a:r>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rgbClr val="000000"/>
                </a:solidFill>
                <a:latin typeface="Century Gothic"/>
                <a:ea typeface="Century Gothic"/>
                <a:cs typeface="Century Gothic"/>
                <a:sym typeface="Century Gothic"/>
              </a:rPr>
              <a:t>Why did Martin want to change this</a:t>
            </a:r>
            <a:r>
              <a:rPr b="0" i="0" lang="en-US" sz="3200" u="none" cap="none" strike="noStrike">
                <a:solidFill>
                  <a:schemeClr val="dk1"/>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descr="A picture containing clock&#10;&#10;Description automatically generated" id="500" name="Google Shape;500;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1" name="Google Shape;501;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2" name="Google Shape;502;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3" name="Google Shape;503;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4" name="Google Shape;504;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505" name="Google Shape;505;p35"/>
          <p:cNvSpPr txBox="1"/>
          <p:nvPr/>
        </p:nvSpPr>
        <p:spPr>
          <a:xfrm>
            <a:off x="995894" y="2026524"/>
            <a:ext cx="939063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Verbs are action words.</a:t>
            </a:r>
            <a:endParaRPr b="0" i="0" sz="3200" u="none" cap="none" strike="noStrike">
              <a:solidFill>
                <a:schemeClr val="dk1"/>
              </a:solidFill>
              <a:latin typeface="Century Gothic"/>
              <a:ea typeface="Century Gothic"/>
              <a:cs typeface="Century Gothic"/>
              <a:sym typeface="Century Gothic"/>
            </a:endParaRPr>
          </a:p>
        </p:txBody>
      </p:sp>
      <p:sp>
        <p:nvSpPr>
          <p:cNvPr id="506" name="Google Shape;506;p35"/>
          <p:cNvSpPr txBox="1"/>
          <p:nvPr/>
        </p:nvSpPr>
        <p:spPr>
          <a:xfrm>
            <a:off x="995894" y="3094893"/>
            <a:ext cx="999323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An action that already happened ends in -ed.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Actions that are happening now can end in -ing.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descr="A picture containing clock&#10;&#10;Description automatically generated" id="512" name="Google Shape;512;p9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3" name="Google Shape;513;p9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4" name="Google Shape;514;p9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5" name="Google Shape;515;p9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6" name="Google Shape;516;p9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517" name="Google Shape;517;p98"/>
          <p:cNvSpPr txBox="1"/>
          <p:nvPr/>
        </p:nvSpPr>
        <p:spPr>
          <a:xfrm>
            <a:off x="995894" y="1899966"/>
            <a:ext cx="9557803"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Reread</a:t>
            </a:r>
            <a:r>
              <a:rPr b="0" i="0" lang="en-US" sz="3200" u="none" cap="none" strike="noStrike">
                <a:solidFill>
                  <a:schemeClr val="dk1"/>
                </a:solidFill>
                <a:latin typeface="Century Gothic"/>
                <a:ea typeface="Century Gothic"/>
                <a:cs typeface="Century Gothic"/>
                <a:sym typeface="Century Gothic"/>
              </a:rPr>
              <a:t> your personal narratives and edit any verbs that are written in the wrong tense.</a:t>
            </a:r>
            <a:endParaRPr b="0" i="0" sz="3200" u="none" cap="none" strike="noStrike">
              <a:solidFill>
                <a:schemeClr val="dk1"/>
              </a:solidFill>
              <a:latin typeface="Century Gothic"/>
              <a:ea typeface="Century Gothic"/>
              <a:cs typeface="Century Gothic"/>
              <a:sym typeface="Century Gothic"/>
            </a:endParaRPr>
          </a:p>
        </p:txBody>
      </p:sp>
      <p:sp>
        <p:nvSpPr>
          <p:cNvPr id="518" name="Google Shape;518;p98"/>
          <p:cNvSpPr txBox="1"/>
          <p:nvPr/>
        </p:nvSpPr>
        <p:spPr>
          <a:xfrm>
            <a:off x="995895" y="4177176"/>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Continue </a:t>
            </a:r>
            <a:r>
              <a:rPr b="1" i="0" lang="en-US" sz="3200" u="none" cap="none" strike="noStrike">
                <a:solidFill>
                  <a:schemeClr val="dk1"/>
                </a:solidFill>
                <a:latin typeface="Century Gothic"/>
                <a:ea typeface="Century Gothic"/>
                <a:cs typeface="Century Gothic"/>
                <a:sym typeface="Century Gothic"/>
              </a:rPr>
              <a:t>writing</a:t>
            </a:r>
            <a:r>
              <a:rPr b="0" i="0" lang="en-US" sz="3200" u="none" cap="none" strike="noStrike">
                <a:solidFill>
                  <a:schemeClr val="dk1"/>
                </a:solidFill>
                <a:latin typeface="Century Gothic"/>
                <a:ea typeface="Century Gothic"/>
                <a:cs typeface="Century Gothic"/>
                <a:sym typeface="Century Gothic"/>
              </a:rPr>
              <a:t> your own personal narratives.</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519" name="Google Shape;519;p98"/>
          <p:cNvPicPr preferRelativeResize="0"/>
          <p:nvPr/>
        </p:nvPicPr>
        <p:blipFill rotWithShape="1">
          <a:blip r:embed="rId6">
            <a:alphaModFix/>
          </a:blip>
          <a:srcRect b="0" l="0" r="0" t="0"/>
          <a:stretch/>
        </p:blipFill>
        <p:spPr>
          <a:xfrm>
            <a:off x="8740492" y="3383979"/>
            <a:ext cx="2429785" cy="242978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descr="A picture containing clock&#10;&#10;Description automatically generated" id="525" name="Google Shape;525;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6" name="Google Shape;526;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7" name="Google Shape;527;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8" name="Google Shape;528;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9" name="Google Shape;529;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30" name="Google Shape;530;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158</a:t>
            </a:r>
            <a:endParaRPr b="0" i="0" sz="1400" u="none" cap="none" strike="noStrike">
              <a:solidFill>
                <a:srgbClr val="000000"/>
              </a:solidFill>
              <a:latin typeface="Century Gothic"/>
              <a:ea typeface="Century Gothic"/>
              <a:cs typeface="Century Gothic"/>
              <a:sym typeface="Century Gothic"/>
            </a:endParaRPr>
          </a:p>
        </p:txBody>
      </p:sp>
      <p:pic>
        <p:nvPicPr>
          <p:cNvPr id="531" name="Google Shape;531;p37"/>
          <p:cNvPicPr preferRelativeResize="0"/>
          <p:nvPr/>
        </p:nvPicPr>
        <p:blipFill rotWithShape="1">
          <a:blip r:embed="rId6">
            <a:alphaModFix/>
          </a:blip>
          <a:srcRect b="0" l="0" r="0" t="0"/>
          <a:stretch/>
        </p:blipFill>
        <p:spPr>
          <a:xfrm>
            <a:off x="3223288" y="1863646"/>
            <a:ext cx="4906998" cy="374274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32" name="Google Shape;532;p37"/>
          <p:cNvSpPr txBox="1"/>
          <p:nvPr/>
        </p:nvSpPr>
        <p:spPr>
          <a:xfrm>
            <a:off x="547885" y="2036220"/>
            <a:ext cx="2340000" cy="3570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in     it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t/>
            </a:r>
            <a:endParaRPr b="0" i="0" sz="14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rgbClr val="000000"/>
                </a:solidFill>
                <a:latin typeface="Century Gothic"/>
                <a:ea typeface="Century Gothic"/>
                <a:cs typeface="Century Gothic"/>
                <a:sym typeface="Century Gothic"/>
              </a:rPr>
              <a:t>if      is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t/>
            </a:r>
            <a:endParaRPr b="0" i="0" sz="14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good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t/>
            </a:r>
            <a:endParaRPr b="0" i="0" sz="14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5400"/>
              <a:buFont typeface="Arial"/>
              <a:buNone/>
            </a:pPr>
            <a:r>
              <a:t/>
            </a:r>
            <a:endParaRPr b="0" i="0" sz="8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rgbClr val="000000"/>
                </a:solidFill>
                <a:latin typeface="Century Gothic"/>
                <a:ea typeface="Century Gothic"/>
                <a:cs typeface="Century Gothic"/>
                <a:sym typeface="Century Gothic"/>
              </a:rPr>
              <a:t>open</a:t>
            </a:r>
            <a:endParaRPr b="0" i="0" sz="1400" u="none" cap="none" strike="noStrike">
              <a:solidFill>
                <a:srgbClr val="000000"/>
              </a:solidFill>
              <a:latin typeface="Arial"/>
              <a:ea typeface="Arial"/>
              <a:cs typeface="Arial"/>
              <a:sym typeface="Arial"/>
            </a:endParaRPr>
          </a:p>
        </p:txBody>
      </p:sp>
      <p:sp>
        <p:nvSpPr>
          <p:cNvPr id="533" name="Google Shape;533;p37"/>
          <p:cNvSpPr txBox="1"/>
          <p:nvPr/>
        </p:nvSpPr>
        <p:spPr>
          <a:xfrm>
            <a:off x="8520350" y="2457475"/>
            <a:ext cx="34989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158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descr="A picture containing clock&#10;&#10;Description automatically generated" id="539" name="Google Shape;539;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0" name="Google Shape;540;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1" name="Google Shape;541;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2" name="Google Shape;542;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3" name="Google Shape;543;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44" name="Google Shape;544;p38"/>
          <p:cNvSpPr txBox="1"/>
          <p:nvPr/>
        </p:nvSpPr>
        <p:spPr>
          <a:xfrm>
            <a:off x="819040" y="1646350"/>
            <a:ext cx="6712575" cy="1323399"/>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When is lunch</a:t>
            </a:r>
            <a:r>
              <a:rPr b="0" i="0" lang="en-US" sz="4000" u="none" cap="none" strike="noStrike">
                <a:solidFill>
                  <a:schemeClr val="accen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Lunch is at 12:00.</a:t>
            </a:r>
            <a:endParaRPr b="0" i="0" sz="4000" u="none" cap="none" strike="noStrike">
              <a:solidFill>
                <a:srgbClr val="000000"/>
              </a:solidFill>
              <a:latin typeface="Century Gothic"/>
              <a:ea typeface="Century Gothic"/>
              <a:cs typeface="Century Gothic"/>
              <a:sym typeface="Century Gothic"/>
            </a:endParaRPr>
          </a:p>
        </p:txBody>
      </p:sp>
      <p:sp>
        <p:nvSpPr>
          <p:cNvPr id="545" name="Google Shape;545;p38"/>
          <p:cNvSpPr txBox="1"/>
          <p:nvPr/>
        </p:nvSpPr>
        <p:spPr>
          <a:xfrm>
            <a:off x="794615" y="3466258"/>
            <a:ext cx="6737100" cy="1323600"/>
          </a:xfrm>
          <a:prstGeom prst="rect">
            <a:avLst/>
          </a:prstGeom>
          <a:noFill/>
          <a:ln cap="flat" cmpd="sng" w="2857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2"/>
                </a:solidFill>
                <a:latin typeface="Century Gothic"/>
                <a:ea typeface="Century Gothic"/>
                <a:cs typeface="Century Gothic"/>
                <a:sym typeface="Century Gothic"/>
              </a:rPr>
              <a:t>Where is lunch</a:t>
            </a:r>
            <a:r>
              <a:rPr b="0" i="0" lang="en-US" sz="4000" u="none" cap="none" strike="noStrike">
                <a:solidFill>
                  <a:schemeClr val="accent2"/>
                </a:solidFill>
                <a:latin typeface="Arial"/>
                <a:ea typeface="Arial"/>
                <a:cs typeface="Arial"/>
                <a:sym typeface="Arial"/>
              </a:rPr>
              <a:t>?</a:t>
            </a:r>
            <a:endParaRPr b="0" i="0" sz="1400" u="none" cap="none" strike="noStrike">
              <a:solidFill>
                <a:schemeClr val="accen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2"/>
                </a:solidFill>
                <a:latin typeface="Century Gothic"/>
                <a:ea typeface="Century Gothic"/>
                <a:cs typeface="Century Gothic"/>
                <a:sym typeface="Century Gothic"/>
              </a:rPr>
              <a:t>Lunch is in the cafeteria.</a:t>
            </a:r>
            <a:endParaRPr b="0" i="0" sz="4000" u="none" cap="none" strike="noStrike">
              <a:solidFill>
                <a:schemeClr val="accent2"/>
              </a:solidFill>
              <a:latin typeface="Century Gothic"/>
              <a:ea typeface="Century Gothic"/>
              <a:cs typeface="Century Gothic"/>
              <a:sym typeface="Century Gothic"/>
            </a:endParaRPr>
          </a:p>
        </p:txBody>
      </p:sp>
      <p:sp>
        <p:nvSpPr>
          <p:cNvPr id="546" name="Google Shape;546;p38"/>
          <p:cNvSpPr txBox="1"/>
          <p:nvPr/>
        </p:nvSpPr>
        <p:spPr>
          <a:xfrm>
            <a:off x="676166" y="5245095"/>
            <a:ext cx="8275580"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Work </a:t>
            </a:r>
            <a:r>
              <a:rPr b="0" i="0" lang="en-US" sz="2800" u="none" cap="none" strike="noStrike">
                <a:solidFill>
                  <a:schemeClr val="dk1"/>
                </a:solidFill>
                <a:latin typeface="Century Gothic"/>
                <a:ea typeface="Century Gothic"/>
                <a:cs typeface="Century Gothic"/>
                <a:sym typeface="Century Gothic"/>
              </a:rPr>
              <a:t>with your partner to make up your own questions and answers.</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
        <p:nvSpPr>
          <p:cNvPr id="547" name="Google Shape;547;p38"/>
          <p:cNvSpPr txBox="1"/>
          <p:nvPr/>
        </p:nvSpPr>
        <p:spPr>
          <a:xfrm>
            <a:off x="8532810" y="1195813"/>
            <a:ext cx="2339966" cy="415494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who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rgbClr val="000000"/>
                </a:solidFill>
                <a:latin typeface="Century Gothic"/>
                <a:ea typeface="Century Gothic"/>
                <a:cs typeface="Century Gothic"/>
                <a:sym typeface="Century Gothic"/>
              </a:rPr>
              <a:t>what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rgbClr val="000000"/>
                </a:solidFill>
                <a:latin typeface="Century Gothic"/>
                <a:ea typeface="Century Gothic"/>
                <a:cs typeface="Century Gothic"/>
                <a:sym typeface="Century Gothic"/>
              </a:rPr>
              <a:t>when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rgbClr val="000000"/>
                </a:solidFill>
                <a:latin typeface="Century Gothic"/>
                <a:ea typeface="Century Gothic"/>
                <a:cs typeface="Century Gothic"/>
                <a:sym typeface="Century Gothic"/>
              </a:rPr>
              <a:t>where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rgbClr val="000000"/>
                </a:solidFill>
                <a:latin typeface="Century Gothic"/>
                <a:ea typeface="Century Gothic"/>
                <a:cs typeface="Century Gothic"/>
                <a:sym typeface="Century Gothic"/>
              </a:rPr>
              <a:t>why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rgbClr val="000000"/>
                </a:solidFill>
                <a:latin typeface="Century Gothic"/>
                <a:ea typeface="Century Gothic"/>
                <a:cs typeface="Century Gothic"/>
                <a:sym typeface="Century Gothic"/>
              </a:rPr>
              <a:t>how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descr="A picture containing drawing, lamp&#10;&#10;Description automatically generated" id="552" name="Google Shape;552;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53" name="Google Shape;553;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54" name="Google Shape;554;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55" name="Google Shape;555;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56" name="Google Shape;556;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57" name="Google Shape;557;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descr="A picture containing clock&#10;&#10;Description automatically generated" id="563" name="Google Shape;563;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64" name="Google Shape;564;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65" name="Google Shape;565;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6" name="Google Shape;566;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67" name="Google Shape;567;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68" name="Google Shape;568;p40"/>
          <p:cNvSpPr txBox="1"/>
          <p:nvPr/>
        </p:nvSpPr>
        <p:spPr>
          <a:xfrm>
            <a:off x="6933390" y="2644170"/>
            <a:ext cx="4522504"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0000"/>
                </a:solidFill>
                <a:latin typeface="Century Gothic"/>
                <a:ea typeface="Century Gothic"/>
                <a:cs typeface="Century Gothic"/>
                <a:sym typeface="Century Gothic"/>
              </a:rPr>
              <a:t>Patty pats Pete’s pet pig.</a:t>
            </a:r>
            <a:endParaRPr b="0" i="0" sz="1400" u="none" cap="none" strike="noStrike">
              <a:solidFill>
                <a:srgbClr val="000000"/>
              </a:solidFill>
              <a:latin typeface="Arial"/>
              <a:ea typeface="Arial"/>
              <a:cs typeface="Arial"/>
              <a:sym typeface="Arial"/>
            </a:endParaRPr>
          </a:p>
        </p:txBody>
      </p:sp>
      <p:sp>
        <p:nvSpPr>
          <p:cNvPr id="569" name="Google Shape;569;p40"/>
          <p:cNvSpPr txBox="1"/>
          <p:nvPr/>
        </p:nvSpPr>
        <p:spPr>
          <a:xfrm>
            <a:off x="674323" y="1785569"/>
            <a:ext cx="5421677" cy="3477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The bat bugs Betty.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t/>
            </a:r>
            <a:endParaRPr b="0" i="0" sz="4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Nala is a kitten.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t/>
            </a:r>
            <a:endParaRPr b="0" i="0" sz="4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You like your yarn.</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567"/>
                                        </p:tgtEl>
                                        <p:attrNameLst>
                                          <p:attrName>ppt_y</p:attrName>
                                        </p:attrNameLst>
                                      </p:cBhvr>
                                      <p:tavLst>
                                        <p:tav fmla="" tm="0">
                                          <p:val>
                                            <p:strVal val="#ppt_y"/>
                                          </p:val>
                                        </p:tav>
                                        <p:tav fmla="" tm="100000">
                                          <p:val>
                                            <p:strVal val="#ppt_y+1"/>
                                          </p:val>
                                        </p:tav>
                                      </p:tavLst>
                                    </p:anim>
                                    <p:set>
                                      <p:cBhvr>
                                        <p:cTn dur="1" fill="hold">
                                          <p:stCondLst>
                                            <p:cond delay="500"/>
                                          </p:stCondLst>
                                        </p:cTn>
                                        <p:tgtEl>
                                          <p:spTgt spid="567"/>
                                        </p:tgtEl>
                                        <p:attrNameLst>
                                          <p:attrName>style.visibility</p:attrName>
                                        </p:attrNameLst>
                                      </p:cBhvr>
                                      <p:to>
                                        <p:strVal val="hidden"/>
                                      </p:to>
                                    </p:set>
                                  </p:childTnLst>
                                </p:cTn>
                              </p:par>
                              <p:par>
                                <p:cTn fill="hold" nodeType="withEffect" presetClass="entr" presetID="2" presetSubtype="4">
                                  <p:stCondLst>
                                    <p:cond delay="0"/>
                                  </p:stCondLst>
                                  <p:childTnLst>
                                    <p:set>
                                      <p:cBhvr>
                                        <p:cTn dur="1" fill="hold">
                                          <p:stCondLst>
                                            <p:cond delay="0"/>
                                          </p:stCondLst>
                                        </p:cTn>
                                        <p:tgtEl>
                                          <p:spTgt spid="569"/>
                                        </p:tgtEl>
                                        <p:attrNameLst>
                                          <p:attrName>style.visibility</p:attrName>
                                        </p:attrNameLst>
                                      </p:cBhvr>
                                      <p:to>
                                        <p:strVal val="visible"/>
                                      </p:to>
                                    </p:set>
                                    <p:anim calcmode="lin" valueType="num">
                                      <p:cBhvr additive="base">
                                        <p:cTn dur="500"/>
                                        <p:tgtEl>
                                          <p:spTgt spid="56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A picture containing clock&#10;&#10;Description automatically generated" id="113" name="Google Shape;113;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4" name="Google Shape;114;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15" name="Google Shape;115;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6" name="Google Shape;116;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7" name="Google Shape;117;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18" name="Google Shape;118;p7"/>
          <p:cNvSpPr txBox="1"/>
          <p:nvPr/>
        </p:nvSpPr>
        <p:spPr>
          <a:xfrm>
            <a:off x="3519012" y="3016676"/>
            <a:ext cx="5153975"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Century Gothic"/>
                <a:ea typeface="Century Gothic"/>
                <a:cs typeface="Century Gothic"/>
                <a:sym typeface="Century Gothic"/>
              </a:rPr>
              <a:t>I have a pen.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pic>
        <p:nvPicPr>
          <p:cNvPr descr="A picture containing clock&#10;&#10;Description automatically generated" id="575" name="Google Shape;575;p9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76" name="Google Shape;576;p99"/>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77" name="Google Shape;577;p9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8" name="Google Shape;578;p9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79" name="Google Shape;579;p99"/>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80" name="Google Shape;580;p99"/>
          <p:cNvSpPr txBox="1"/>
          <p:nvPr/>
        </p:nvSpPr>
        <p:spPr>
          <a:xfrm>
            <a:off x="4043934" y="1450565"/>
            <a:ext cx="2997356" cy="45242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6000" u="none" cap="none" strike="noStrike">
                <a:solidFill>
                  <a:schemeClr val="dk1"/>
                </a:solidFill>
                <a:latin typeface="Century Gothic"/>
                <a:ea typeface="Century Gothic"/>
                <a:cs typeface="Century Gothic"/>
                <a:sym typeface="Century Gothic"/>
              </a:rPr>
              <a:t>fin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5400"/>
              <a:buFont typeface="Arial"/>
              <a:buNone/>
            </a:pPr>
            <a:r>
              <a:rPr b="0" i="0" lang="en-US" sz="6000" u="none" cap="none" strike="noStrike">
                <a:solidFill>
                  <a:schemeClr val="dk1"/>
                </a:solidFill>
                <a:latin typeface="Century Gothic"/>
                <a:ea typeface="Century Gothic"/>
                <a:cs typeface="Century Gothic"/>
                <a:sym typeface="Century Gothic"/>
              </a:rPr>
              <a:t>fine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5400"/>
              <a:buFont typeface="Arial"/>
              <a:buNone/>
            </a:pPr>
            <a:r>
              <a:rPr b="0" i="0" lang="en-US" sz="6000" u="none" cap="none" strike="noStrike">
                <a:solidFill>
                  <a:schemeClr val="dk1"/>
                </a:solidFill>
                <a:latin typeface="Century Gothic"/>
                <a:ea typeface="Century Gothic"/>
                <a:cs typeface="Century Gothic"/>
                <a:sym typeface="Century Gothic"/>
              </a:rPr>
              <a:t>yip</a:t>
            </a:r>
            <a:endParaRPr b="0" i="0" sz="60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descr="A picture containing clock&#10;&#10;Description automatically generated" id="586" name="Google Shape;586;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87" name="Google Shape;587;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88" name="Google Shape;588;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9" name="Google Shape;589;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90" name="Google Shape;590;p41"/>
          <p:cNvSpPr/>
          <p:nvPr/>
        </p:nvSpPr>
        <p:spPr>
          <a:xfrm>
            <a:off x="9974721"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132</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91" name="Google Shape;591;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92" name="Google Shape;592;p41"/>
          <p:cNvSpPr txBox="1"/>
          <p:nvPr/>
        </p:nvSpPr>
        <p:spPr>
          <a:xfrm>
            <a:off x="560429" y="1535350"/>
            <a:ext cx="1830300" cy="47469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rip</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ripe</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tip</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yap</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pit</a:t>
            </a:r>
            <a:endParaRPr b="0" i="0" sz="5400" u="none" cap="none" strike="noStrike">
              <a:solidFill>
                <a:schemeClr val="dk1"/>
              </a:solidFill>
              <a:latin typeface="Century Gothic"/>
              <a:ea typeface="Century Gothic"/>
              <a:cs typeface="Century Gothic"/>
              <a:sym typeface="Century Gothic"/>
            </a:endParaRPr>
          </a:p>
        </p:txBody>
      </p:sp>
      <p:sp>
        <p:nvSpPr>
          <p:cNvPr id="593" name="Google Shape;593;p41"/>
          <p:cNvSpPr txBox="1"/>
          <p:nvPr/>
        </p:nvSpPr>
        <p:spPr>
          <a:xfrm>
            <a:off x="8189044" y="2412161"/>
            <a:ext cx="3571353"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132 in your Student Interactive and </a:t>
            </a:r>
            <a:r>
              <a:rPr b="1" i="0" lang="en-US" sz="3200" u="none" cap="none" strike="noStrike">
                <a:solidFill>
                  <a:schemeClr val="dk1"/>
                </a:solidFill>
                <a:latin typeface="Century Gothic"/>
                <a:ea typeface="Century Gothic"/>
                <a:cs typeface="Century Gothic"/>
                <a:sym typeface="Century Gothic"/>
              </a:rPr>
              <a:t>read </a:t>
            </a:r>
            <a:r>
              <a:rPr b="0" i="0" lang="en-US" sz="3200" u="none" cap="none" strike="noStrike">
                <a:solidFill>
                  <a:schemeClr val="dk1"/>
                </a:solidFill>
                <a:latin typeface="Century Gothic"/>
                <a:ea typeface="Century Gothic"/>
                <a:cs typeface="Century Gothic"/>
                <a:sym typeface="Century Gothic"/>
              </a:rPr>
              <a:t>the sentences. </a:t>
            </a:r>
            <a:endParaRPr b="0" i="0" sz="3200" u="none" cap="none" strike="noStrike">
              <a:solidFill>
                <a:schemeClr val="dk1"/>
              </a:solidFill>
              <a:latin typeface="Century Gothic"/>
              <a:ea typeface="Century Gothic"/>
              <a:cs typeface="Century Gothic"/>
              <a:sym typeface="Century Gothic"/>
            </a:endParaRPr>
          </a:p>
        </p:txBody>
      </p:sp>
      <p:pic>
        <p:nvPicPr>
          <p:cNvPr id="594" name="Google Shape;594;p41"/>
          <p:cNvPicPr preferRelativeResize="0"/>
          <p:nvPr/>
        </p:nvPicPr>
        <p:blipFill rotWithShape="1">
          <a:blip r:embed="rId6">
            <a:alphaModFix/>
          </a:blip>
          <a:srcRect b="2768" l="0" r="0" t="2758"/>
          <a:stretch/>
        </p:blipFill>
        <p:spPr>
          <a:xfrm>
            <a:off x="2390725" y="1784207"/>
            <a:ext cx="5429675" cy="42491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pic>
        <p:nvPicPr>
          <p:cNvPr descr="A picture containing clock&#10;&#10;Description automatically generated" id="600" name="Google Shape;600;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1" name="Google Shape;601;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2" name="Google Shape;602;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3" name="Google Shape;603;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4" name="Google Shape;604;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605" name="Google Shape;605;p42"/>
          <p:cNvSpPr txBox="1"/>
          <p:nvPr/>
        </p:nvSpPr>
        <p:spPr>
          <a:xfrm>
            <a:off x="8317850" y="2331763"/>
            <a:ext cx="3701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606" name="Google Shape;606;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133</a:t>
            </a:r>
            <a:endParaRPr b="0" i="0" sz="1400" u="none" cap="none" strike="noStrike">
              <a:solidFill>
                <a:srgbClr val="000000"/>
              </a:solidFill>
              <a:latin typeface="Century Gothic"/>
              <a:ea typeface="Century Gothic"/>
              <a:cs typeface="Century Gothic"/>
              <a:sym typeface="Century Gothic"/>
            </a:endParaRPr>
          </a:p>
        </p:txBody>
      </p:sp>
      <p:sp>
        <p:nvSpPr>
          <p:cNvPr id="607" name="Google Shape;607;p42"/>
          <p:cNvSpPr txBox="1"/>
          <p:nvPr/>
        </p:nvSpPr>
        <p:spPr>
          <a:xfrm>
            <a:off x="612391" y="1905150"/>
            <a:ext cx="20610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good</a:t>
            </a:r>
            <a:endParaRPr b="0" i="0" sz="4800" u="none" cap="none" strike="noStrike">
              <a:solidFill>
                <a:schemeClr val="dk1"/>
              </a:solidFill>
              <a:latin typeface="Century Gothic"/>
              <a:ea typeface="Century Gothic"/>
              <a:cs typeface="Century Gothic"/>
              <a:sym typeface="Century Gothic"/>
            </a:endParaRPr>
          </a:p>
          <a:p>
            <a:pPr indent="0" lvl="0" marL="0" marR="0" rtl="0" algn="l">
              <a:lnSpc>
                <a:spcPct val="15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open</a:t>
            </a:r>
            <a:endParaRPr b="0" i="0" sz="4800" u="none" cap="none" strike="noStrike">
              <a:solidFill>
                <a:schemeClr val="dk1"/>
              </a:solidFill>
              <a:latin typeface="Century Gothic"/>
              <a:ea typeface="Century Gothic"/>
              <a:cs typeface="Century Gothic"/>
              <a:sym typeface="Century Gothic"/>
            </a:endParaRPr>
          </a:p>
          <a:p>
            <a:pPr indent="0" lvl="0" marL="0" marR="0" rtl="0" algn="l">
              <a:lnSpc>
                <a:spcPct val="15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could</a:t>
            </a:r>
            <a:endParaRPr b="0" i="0" sz="4800" u="none" cap="none" strike="noStrike">
              <a:solidFill>
                <a:schemeClr val="dk1"/>
              </a:solidFill>
              <a:latin typeface="Century Gothic"/>
              <a:ea typeface="Century Gothic"/>
              <a:cs typeface="Century Gothic"/>
              <a:sym typeface="Century Gothic"/>
            </a:endParaRPr>
          </a:p>
        </p:txBody>
      </p:sp>
      <p:pic>
        <p:nvPicPr>
          <p:cNvPr id="608" name="Google Shape;608;p42"/>
          <p:cNvPicPr preferRelativeResize="0"/>
          <p:nvPr/>
        </p:nvPicPr>
        <p:blipFill rotWithShape="1">
          <a:blip r:embed="rId6">
            <a:alphaModFix/>
          </a:blip>
          <a:srcRect b="0" l="0" r="0" t="0"/>
          <a:stretch/>
        </p:blipFill>
        <p:spPr>
          <a:xfrm>
            <a:off x="3073326" y="1720824"/>
            <a:ext cx="4892476" cy="40383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pic>
        <p:nvPicPr>
          <p:cNvPr descr="A picture containing clock&#10;&#10;Description automatically generated" id="614" name="Google Shape;614;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5" name="Google Shape;615;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6" name="Google Shape;616;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7" name="Google Shape;617;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8" name="Google Shape;618;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Find Text Features</a:t>
            </a:r>
            <a:endParaRPr b="0" i="0" sz="1400" u="none" cap="none" strike="noStrike">
              <a:solidFill>
                <a:srgbClr val="000000"/>
              </a:solidFill>
              <a:latin typeface="Century Gothic"/>
              <a:ea typeface="Century Gothic"/>
              <a:cs typeface="Century Gothic"/>
              <a:sym typeface="Century Gothic"/>
            </a:endParaRPr>
          </a:p>
        </p:txBody>
      </p:sp>
      <p:sp>
        <p:nvSpPr>
          <p:cNvPr id="619" name="Google Shape;619;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151</a:t>
            </a:r>
            <a:endParaRPr b="0" i="0" sz="1400" u="none" cap="none" strike="noStrike">
              <a:solidFill>
                <a:srgbClr val="000000"/>
              </a:solidFill>
              <a:latin typeface="Century Gothic"/>
              <a:ea typeface="Century Gothic"/>
              <a:cs typeface="Century Gothic"/>
              <a:sym typeface="Century Gothic"/>
            </a:endParaRPr>
          </a:p>
        </p:txBody>
      </p:sp>
      <p:pic>
        <p:nvPicPr>
          <p:cNvPr id="620" name="Google Shape;620;p43"/>
          <p:cNvPicPr preferRelativeResize="0"/>
          <p:nvPr/>
        </p:nvPicPr>
        <p:blipFill rotWithShape="1">
          <a:blip r:embed="rId6">
            <a:alphaModFix/>
          </a:blip>
          <a:srcRect b="0" l="0" r="0" t="0"/>
          <a:stretch/>
        </p:blipFill>
        <p:spPr>
          <a:xfrm>
            <a:off x="2643301" y="1397875"/>
            <a:ext cx="5798625" cy="48063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descr="A picture containing clock&#10;&#10;Description automatically generated" id="626" name="Google Shape;626;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7" name="Google Shape;627;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8" name="Google Shape;628;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9" name="Google Shape;629;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0" name="Google Shape;630;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Find Text Features</a:t>
            </a:r>
            <a:endParaRPr b="0" i="0" sz="1400" u="none" cap="none" strike="noStrike">
              <a:solidFill>
                <a:srgbClr val="000000"/>
              </a:solidFill>
              <a:latin typeface="Century Gothic"/>
              <a:ea typeface="Century Gothic"/>
              <a:cs typeface="Century Gothic"/>
              <a:sym typeface="Century Gothic"/>
            </a:endParaRPr>
          </a:p>
        </p:txBody>
      </p:sp>
      <p:sp>
        <p:nvSpPr>
          <p:cNvPr id="631" name="Google Shape;631;p4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151</a:t>
            </a:r>
            <a:endParaRPr b="0" i="0" sz="1400" u="none" cap="none" strike="noStrike">
              <a:solidFill>
                <a:srgbClr val="000000"/>
              </a:solidFill>
              <a:latin typeface="Century Gothic"/>
              <a:ea typeface="Century Gothic"/>
              <a:cs typeface="Century Gothic"/>
              <a:sym typeface="Century Gothic"/>
            </a:endParaRPr>
          </a:p>
        </p:txBody>
      </p:sp>
      <p:pic>
        <p:nvPicPr>
          <p:cNvPr id="632" name="Google Shape;632;p44"/>
          <p:cNvPicPr preferRelativeResize="0"/>
          <p:nvPr/>
        </p:nvPicPr>
        <p:blipFill rotWithShape="1">
          <a:blip r:embed="rId6">
            <a:alphaModFix/>
          </a:blip>
          <a:srcRect b="0" l="0" r="0" t="0"/>
          <a:stretch/>
        </p:blipFill>
        <p:spPr>
          <a:xfrm>
            <a:off x="1951419" y="1199875"/>
            <a:ext cx="6268010" cy="51645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33" name="Google Shape;633;p44"/>
          <p:cNvSpPr txBox="1"/>
          <p:nvPr/>
        </p:nvSpPr>
        <p:spPr>
          <a:xfrm>
            <a:off x="8831575" y="2443883"/>
            <a:ext cx="27375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151 in your Student Interactive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pic>
        <p:nvPicPr>
          <p:cNvPr descr="A picture containing clock&#10;&#10;Description automatically generated" id="639" name="Google Shape;639;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0" name="Google Shape;640;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1" name="Google Shape;641;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2" name="Google Shape;642;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3" name="Google Shape;643;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Find Text Features</a:t>
            </a:r>
            <a:endParaRPr b="0" i="0" sz="1400" u="none" cap="none" strike="noStrike">
              <a:solidFill>
                <a:srgbClr val="000000"/>
              </a:solidFill>
              <a:latin typeface="Century Gothic"/>
              <a:ea typeface="Century Gothic"/>
              <a:cs typeface="Century Gothic"/>
              <a:sym typeface="Century Gothic"/>
            </a:endParaRPr>
          </a:p>
        </p:txBody>
      </p:sp>
      <p:sp>
        <p:nvSpPr>
          <p:cNvPr id="644" name="Google Shape;644;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154</a:t>
            </a:r>
            <a:endParaRPr b="0" i="0" sz="1400" u="none" cap="none" strike="noStrike">
              <a:solidFill>
                <a:srgbClr val="000000"/>
              </a:solidFill>
              <a:latin typeface="Century Gothic"/>
              <a:ea typeface="Century Gothic"/>
              <a:cs typeface="Century Gothic"/>
              <a:sym typeface="Century Gothic"/>
            </a:endParaRPr>
          </a:p>
        </p:txBody>
      </p:sp>
      <p:pic>
        <p:nvPicPr>
          <p:cNvPr id="645" name="Google Shape;645;p45"/>
          <p:cNvPicPr preferRelativeResize="0"/>
          <p:nvPr/>
        </p:nvPicPr>
        <p:blipFill rotWithShape="1">
          <a:blip r:embed="rId6">
            <a:alphaModFix/>
          </a:blip>
          <a:srcRect b="0" l="0" r="0" t="0"/>
          <a:stretch/>
        </p:blipFill>
        <p:spPr>
          <a:xfrm>
            <a:off x="1475871" y="1730828"/>
            <a:ext cx="5292035" cy="405738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46" name="Google Shape;646;p45"/>
          <p:cNvSpPr txBox="1"/>
          <p:nvPr/>
        </p:nvSpPr>
        <p:spPr>
          <a:xfrm>
            <a:off x="7534058" y="2412141"/>
            <a:ext cx="3668837" cy="254589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pic>
        <p:nvPicPr>
          <p:cNvPr descr="A picture containing clock&#10;&#10;Description automatically generated" id="652" name="Google Shape;652;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3" name="Google Shape;653;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4" name="Google Shape;654;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5" name="Google Shape;655;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6" name="Google Shape;656;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800" u="none" cap="none" strike="noStrike">
                <a:solidFill>
                  <a:schemeClr val="lt1"/>
                </a:solidFill>
                <a:latin typeface="Century Gothic"/>
                <a:ea typeface="Century Gothic"/>
                <a:cs typeface="Century Gothic"/>
                <a:sym typeface="Century Gothic"/>
              </a:rPr>
              <a:t>   Read Like a Writer, Write Like a Reader</a:t>
            </a:r>
            <a:endParaRPr b="0" i="0" sz="3800" u="none" cap="none" strike="noStrike">
              <a:solidFill>
                <a:srgbClr val="000000"/>
              </a:solidFill>
              <a:latin typeface="Century Gothic"/>
              <a:ea typeface="Century Gothic"/>
              <a:cs typeface="Century Gothic"/>
              <a:sym typeface="Century Gothic"/>
            </a:endParaRPr>
          </a:p>
        </p:txBody>
      </p:sp>
      <p:sp>
        <p:nvSpPr>
          <p:cNvPr id="657" name="Google Shape;657;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144</a:t>
            </a:r>
            <a:endParaRPr b="0" i="0" sz="1400" u="none" cap="none" strike="noStrike">
              <a:solidFill>
                <a:srgbClr val="000000"/>
              </a:solidFill>
              <a:latin typeface="Century Gothic"/>
              <a:ea typeface="Century Gothic"/>
              <a:cs typeface="Century Gothic"/>
              <a:sym typeface="Century Gothic"/>
            </a:endParaRPr>
          </a:p>
        </p:txBody>
      </p:sp>
      <p:pic>
        <p:nvPicPr>
          <p:cNvPr id="658" name="Google Shape;658;p46"/>
          <p:cNvPicPr preferRelativeResize="0"/>
          <p:nvPr/>
        </p:nvPicPr>
        <p:blipFill rotWithShape="1">
          <a:blip r:embed="rId6">
            <a:alphaModFix/>
          </a:blip>
          <a:srcRect b="0" l="0" r="0" t="0"/>
          <a:stretch/>
        </p:blipFill>
        <p:spPr>
          <a:xfrm>
            <a:off x="2923133" y="1503807"/>
            <a:ext cx="6345733" cy="46034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descr="A picture containing clock&#10;&#10;Description automatically generated" id="664" name="Google Shape;664;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5" name="Google Shape;665;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6" name="Google Shape;666;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7" name="Google Shape;667;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8" name="Google Shape;668;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69" name="Google Shape;669;p47"/>
          <p:cNvPicPr preferRelativeResize="0"/>
          <p:nvPr/>
        </p:nvPicPr>
        <p:blipFill rotWithShape="1">
          <a:blip r:embed="rId6">
            <a:alphaModFix/>
          </a:blip>
          <a:srcRect b="0" l="0" r="0" t="0"/>
          <a:stretch/>
        </p:blipFill>
        <p:spPr>
          <a:xfrm>
            <a:off x="4659604" y="1702323"/>
            <a:ext cx="5495789" cy="4501870"/>
          </a:xfrm>
          <a:prstGeom prst="rect">
            <a:avLst/>
          </a:prstGeom>
          <a:noFill/>
          <a:ln>
            <a:noFill/>
          </a:ln>
        </p:spPr>
      </p:pic>
      <p:pic>
        <p:nvPicPr>
          <p:cNvPr id="670" name="Google Shape;670;p47"/>
          <p:cNvPicPr preferRelativeResize="0"/>
          <p:nvPr/>
        </p:nvPicPr>
        <p:blipFill rotWithShape="1">
          <a:blip r:embed="rId7">
            <a:alphaModFix/>
          </a:blip>
          <a:srcRect b="0" l="0" r="0" t="0"/>
          <a:stretch/>
        </p:blipFill>
        <p:spPr>
          <a:xfrm>
            <a:off x="1683550" y="1885788"/>
            <a:ext cx="1504950" cy="1762125"/>
          </a:xfrm>
          <a:prstGeom prst="rect">
            <a:avLst/>
          </a:prstGeom>
          <a:noFill/>
          <a:ln>
            <a:noFill/>
          </a:ln>
        </p:spPr>
      </p:pic>
      <p:pic>
        <p:nvPicPr>
          <p:cNvPr id="671" name="Google Shape;671;p47"/>
          <p:cNvPicPr preferRelativeResize="0"/>
          <p:nvPr/>
        </p:nvPicPr>
        <p:blipFill rotWithShape="1">
          <a:blip r:embed="rId8">
            <a:alphaModFix/>
          </a:blip>
          <a:srcRect b="0" l="0" r="0" t="0"/>
          <a:stretch/>
        </p:blipFill>
        <p:spPr>
          <a:xfrm>
            <a:off x="1902625" y="4297163"/>
            <a:ext cx="1066800" cy="16764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pic>
        <p:nvPicPr>
          <p:cNvPr descr="A picture containing clock&#10;&#10;Description automatically generated" id="677" name="Google Shape;677;p10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8" name="Google Shape;678;p10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9" name="Google Shape;679;p10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0" name="Google Shape;680;p10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1" name="Google Shape;681;p10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800" u="none" cap="none" strike="noStrike">
                <a:solidFill>
                  <a:schemeClr val="lt1"/>
                </a:solidFill>
                <a:latin typeface="Century Gothic"/>
                <a:ea typeface="Century Gothic"/>
                <a:cs typeface="Century Gothic"/>
                <a:sym typeface="Century Gothic"/>
              </a:rPr>
              <a:t>   Read Like a Writer, Write Like a Reader</a:t>
            </a:r>
            <a:endParaRPr b="0" i="0" sz="3800" u="none" cap="none" strike="noStrike">
              <a:solidFill>
                <a:srgbClr val="000000"/>
              </a:solidFill>
              <a:latin typeface="Century Gothic"/>
              <a:ea typeface="Century Gothic"/>
              <a:cs typeface="Century Gothic"/>
              <a:sym typeface="Century Gothic"/>
            </a:endParaRPr>
          </a:p>
        </p:txBody>
      </p:sp>
      <p:sp>
        <p:nvSpPr>
          <p:cNvPr id="682" name="Google Shape;682;p10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159</a:t>
            </a:r>
            <a:endParaRPr b="0" i="0" sz="1400" u="none" cap="none" strike="noStrike">
              <a:solidFill>
                <a:srgbClr val="000000"/>
              </a:solidFill>
              <a:latin typeface="Century Gothic"/>
              <a:ea typeface="Century Gothic"/>
              <a:cs typeface="Century Gothic"/>
              <a:sym typeface="Century Gothic"/>
            </a:endParaRPr>
          </a:p>
        </p:txBody>
      </p:sp>
      <p:pic>
        <p:nvPicPr>
          <p:cNvPr id="683" name="Google Shape;683;p100"/>
          <p:cNvPicPr preferRelativeResize="0"/>
          <p:nvPr/>
        </p:nvPicPr>
        <p:blipFill rotWithShape="1">
          <a:blip r:embed="rId6">
            <a:alphaModFix/>
          </a:blip>
          <a:srcRect b="0" l="0" r="0" t="0"/>
          <a:stretch/>
        </p:blipFill>
        <p:spPr>
          <a:xfrm>
            <a:off x="1108862" y="1387720"/>
            <a:ext cx="5549774" cy="46034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84" name="Google Shape;684;p100"/>
          <p:cNvSpPr txBox="1"/>
          <p:nvPr/>
        </p:nvSpPr>
        <p:spPr>
          <a:xfrm>
            <a:off x="7686526" y="2331752"/>
            <a:ext cx="3518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pic>
        <p:nvPicPr>
          <p:cNvPr descr="A picture containing clock&#10;&#10;Description automatically generated" id="690" name="Google Shape;690;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1" name="Google Shape;691;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2" name="Google Shape;692;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3" name="Google Shape;693;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4" name="Google Shape;694;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pic>
        <p:nvPicPr>
          <p:cNvPr id="695" name="Google Shape;695;p48"/>
          <p:cNvPicPr preferRelativeResize="0"/>
          <p:nvPr/>
        </p:nvPicPr>
        <p:blipFill rotWithShape="1">
          <a:blip r:embed="rId6">
            <a:alphaModFix/>
          </a:blip>
          <a:srcRect b="0" l="0" r="0" t="0"/>
          <a:stretch/>
        </p:blipFill>
        <p:spPr>
          <a:xfrm>
            <a:off x="964001" y="1434405"/>
            <a:ext cx="5210100" cy="418020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96" name="Google Shape;696;p48"/>
          <p:cNvSpPr txBox="1"/>
          <p:nvPr/>
        </p:nvSpPr>
        <p:spPr>
          <a:xfrm>
            <a:off x="7354676" y="2331765"/>
            <a:ext cx="3518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
        <p:nvSpPr>
          <p:cNvPr id="697" name="Google Shape;697;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162</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8"/>
          <p:cNvPicPr preferRelativeResize="0"/>
          <p:nvPr/>
        </p:nvPicPr>
        <p:blipFill rotWithShape="1">
          <a:blip r:embed="rId3">
            <a:alphaModFix/>
          </a:blip>
          <a:srcRect b="0" l="0" r="0" t="0"/>
          <a:stretch/>
        </p:blipFill>
        <p:spPr>
          <a:xfrm>
            <a:off x="1051465" y="1414463"/>
            <a:ext cx="3183418" cy="47897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clock&#10;&#10;Description automatically generated" id="125" name="Google Shape;125;p8"/>
          <p:cNvPicPr preferRelativeResize="0"/>
          <p:nvPr/>
        </p:nvPicPr>
        <p:blipFill rotWithShape="1">
          <a:blip r:embed="rId4">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26" name="Google Shape;126;p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27" name="Google Shape;127;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8" name="Google Shape;128;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29" name="Google Shape;129;p8"/>
          <p:cNvSpPr txBox="1"/>
          <p:nvPr/>
        </p:nvSpPr>
        <p:spPr>
          <a:xfrm>
            <a:off x="5378225" y="1729143"/>
            <a:ext cx="1798890" cy="42472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pit</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pat</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pin</a:t>
            </a:r>
            <a:endParaRPr b="0" i="0" sz="1400" u="none" cap="none" strike="noStrike">
              <a:solidFill>
                <a:srgbClr val="000000"/>
              </a:solidFill>
              <a:latin typeface="Century Gothic"/>
              <a:ea typeface="Century Gothic"/>
              <a:cs typeface="Century Gothic"/>
              <a:sym typeface="Century Gothic"/>
            </a:endParaRPr>
          </a:p>
        </p:txBody>
      </p:sp>
      <p:sp>
        <p:nvSpPr>
          <p:cNvPr id="130" name="Google Shape;130;p8"/>
          <p:cNvSpPr txBox="1"/>
          <p:nvPr/>
        </p:nvSpPr>
        <p:spPr>
          <a:xfrm>
            <a:off x="7821287" y="3560413"/>
            <a:ext cx="4197970"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the words.</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drawing, lamp&#10;&#10;Description automatically generated" id="131" name="Google Shape;131;p8"/>
          <p:cNvPicPr preferRelativeResize="0"/>
          <p:nvPr/>
        </p:nvPicPr>
        <p:blipFill rotWithShape="1">
          <a:blip r:embed="rId6">
            <a:alphaModFix/>
          </a:blip>
          <a:srcRect b="0" l="0" r="0" t="0"/>
          <a:stretch/>
        </p:blipFill>
        <p:spPr>
          <a:xfrm rot="9387287">
            <a:off x="9271967" y="5485049"/>
            <a:ext cx="2842710" cy="97958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pic>
        <p:nvPicPr>
          <p:cNvPr descr="A picture containing clock&#10;&#10;Description automatically generated" id="703" name="Google Shape;703;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4" name="Google Shape;704;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5" name="Google Shape;705;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6" name="Google Shape;706;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7" name="Google Shape;707;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08" name="Google Shape;708;p49"/>
          <p:cNvSpPr txBox="1"/>
          <p:nvPr/>
        </p:nvSpPr>
        <p:spPr>
          <a:xfrm>
            <a:off x="995894" y="1899966"/>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check </a:t>
            </a:r>
            <a:r>
              <a:rPr b="0" i="0" lang="en-US" sz="3200" u="none" cap="none" strike="noStrike">
                <a:solidFill>
                  <a:schemeClr val="dk1"/>
                </a:solidFill>
                <a:latin typeface="Century Gothic"/>
                <a:ea typeface="Century Gothic"/>
                <a:cs typeface="Century Gothic"/>
                <a:sym typeface="Century Gothic"/>
              </a:rPr>
              <a:t>all the verbs in your narratives are written in the same tense.</a:t>
            </a:r>
            <a:endParaRPr b="0" i="0" sz="3200" u="none" cap="none" strike="noStrike">
              <a:solidFill>
                <a:schemeClr val="dk1"/>
              </a:solidFill>
              <a:latin typeface="Century Gothic"/>
              <a:ea typeface="Century Gothic"/>
              <a:cs typeface="Century Gothic"/>
              <a:sym typeface="Century Gothic"/>
            </a:endParaRPr>
          </a:p>
        </p:txBody>
      </p:sp>
      <p:sp>
        <p:nvSpPr>
          <p:cNvPr id="709" name="Google Shape;709;p49"/>
          <p:cNvSpPr txBox="1"/>
          <p:nvPr/>
        </p:nvSpPr>
        <p:spPr>
          <a:xfrm>
            <a:off x="995895" y="4177176"/>
            <a:ext cx="794525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will continue </a:t>
            </a:r>
            <a:r>
              <a:rPr b="1" i="0" lang="en-US" sz="3200" u="none" cap="none" strike="noStrike">
                <a:solidFill>
                  <a:schemeClr val="dk1"/>
                </a:solidFill>
                <a:latin typeface="Century Gothic"/>
                <a:ea typeface="Century Gothic"/>
                <a:cs typeface="Century Gothic"/>
                <a:sym typeface="Century Gothic"/>
              </a:rPr>
              <a:t>to work </a:t>
            </a:r>
            <a:r>
              <a:rPr b="0" i="0" lang="en-US" sz="3200" u="none" cap="none" strike="noStrike">
                <a:solidFill>
                  <a:schemeClr val="dk1"/>
                </a:solidFill>
                <a:latin typeface="Century Gothic"/>
                <a:ea typeface="Century Gothic"/>
                <a:cs typeface="Century Gothic"/>
                <a:sym typeface="Century Gothic"/>
              </a:rPr>
              <a:t>on your personal narrative in your journals.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10" name="Google Shape;710;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pic>
        <p:nvPicPr>
          <p:cNvPr descr="A picture containing clock&#10;&#10;Description automatically generated" id="716" name="Google Shape;716;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7" name="Google Shape;717;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8" name="Google Shape;718;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9" name="Google Shape;719;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0" name="Google Shape;720;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721" name="Google Shape;721;p50"/>
          <p:cNvSpPr txBox="1"/>
          <p:nvPr/>
        </p:nvSpPr>
        <p:spPr>
          <a:xfrm>
            <a:off x="3834100" y="1724007"/>
            <a:ext cx="3644700" cy="394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000" u="none" cap="none" strike="noStrike">
                <a:solidFill>
                  <a:schemeClr val="dk1"/>
                </a:solidFill>
                <a:latin typeface="Century Gothic"/>
                <a:ea typeface="Century Gothic"/>
                <a:cs typeface="Century Gothic"/>
                <a:sym typeface="Century Gothic"/>
              </a:rPr>
              <a:t>in     it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t/>
            </a:r>
            <a:endParaRPr b="0" i="0" sz="14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5400"/>
              <a:buFont typeface="Arial"/>
              <a:buNone/>
            </a:pPr>
            <a:r>
              <a:rPr b="0" i="0" lang="en-US" sz="5000" u="none" cap="none" strike="noStrike">
                <a:solidFill>
                  <a:srgbClr val="000000"/>
                </a:solidFill>
                <a:latin typeface="Century Gothic"/>
                <a:ea typeface="Century Gothic"/>
                <a:cs typeface="Century Gothic"/>
                <a:sym typeface="Century Gothic"/>
              </a:rPr>
              <a:t>if      is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t/>
            </a:r>
            <a:endParaRPr b="0" i="0" sz="14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5000"/>
              <a:buFont typeface="Arial"/>
              <a:buNone/>
            </a:pPr>
            <a:r>
              <a:rPr b="0" i="0" lang="en-US" sz="5000" u="none" cap="none" strike="noStrike">
                <a:solidFill>
                  <a:srgbClr val="000000"/>
                </a:solidFill>
                <a:latin typeface="Century Gothic"/>
                <a:ea typeface="Century Gothic"/>
                <a:cs typeface="Century Gothic"/>
                <a:sym typeface="Century Gothic"/>
              </a:rPr>
              <a:t>good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t/>
            </a:r>
            <a:endParaRPr b="0" i="0" sz="14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5400"/>
              <a:buFont typeface="Arial"/>
              <a:buNone/>
            </a:pPr>
            <a:r>
              <a:t/>
            </a:r>
            <a:endParaRPr b="0" i="0" sz="8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5400"/>
              <a:buFont typeface="Arial"/>
              <a:buNone/>
            </a:pPr>
            <a:r>
              <a:rPr b="0" i="0" lang="en-US" sz="5000" u="none" cap="none" strike="noStrike">
                <a:solidFill>
                  <a:srgbClr val="000000"/>
                </a:solidFill>
                <a:latin typeface="Century Gothic"/>
                <a:ea typeface="Century Gothic"/>
                <a:cs typeface="Century Gothic"/>
                <a:sym typeface="Century Gothic"/>
              </a:rPr>
              <a:t>open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pic>
        <p:nvPicPr>
          <p:cNvPr descr="A picture containing clock&#10;&#10;Description automatically generated" id="727" name="Google Shape;727;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8" name="Google Shape;728;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9" name="Google Shape;729;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0" name="Google Shape;730;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1" name="Google Shape;731;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32" name="Google Shape;732;p51"/>
          <p:cNvSpPr txBox="1"/>
          <p:nvPr/>
        </p:nvSpPr>
        <p:spPr>
          <a:xfrm>
            <a:off x="995894" y="2115073"/>
            <a:ext cx="9390600" cy="2401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5000" u="none" cap="none" strike="noStrike">
                <a:solidFill>
                  <a:schemeClr val="accent1"/>
                </a:solidFill>
                <a:latin typeface="Century Gothic"/>
                <a:ea typeface="Century Gothic"/>
                <a:cs typeface="Century Gothic"/>
                <a:sym typeface="Century Gothic"/>
              </a:rPr>
              <a:t>When is the party</a:t>
            </a:r>
            <a:r>
              <a:rPr b="0" i="0" lang="en-US" sz="5000" u="none" cap="none" strike="noStrike">
                <a:solidFill>
                  <a:schemeClr val="accent1"/>
                </a:solidFill>
                <a:latin typeface="Arial"/>
                <a:ea typeface="Arial"/>
                <a:cs typeface="Arial"/>
                <a:sym typeface="Arial"/>
              </a:rPr>
              <a:t>?</a:t>
            </a:r>
            <a:endParaRPr b="0" i="0" sz="1400" u="none" cap="none" strike="noStrike">
              <a:solidFill>
                <a:schemeClr val="accen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5000" u="none" cap="none" strike="noStrike">
              <a:solidFill>
                <a:schemeClr val="accen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3200"/>
              <a:buFont typeface="Arial"/>
              <a:buNone/>
            </a:pPr>
            <a:r>
              <a:rPr b="0" i="0" lang="en-US" sz="5000" u="none" cap="none" strike="noStrike">
                <a:solidFill>
                  <a:schemeClr val="accent1"/>
                </a:solidFill>
                <a:latin typeface="Century Gothic"/>
                <a:ea typeface="Century Gothic"/>
                <a:cs typeface="Century Gothic"/>
                <a:sym typeface="Century Gothic"/>
              </a:rPr>
              <a:t>Who is singing</a:t>
            </a:r>
            <a:r>
              <a:rPr b="0" i="0" lang="en-US" sz="5000" u="none" cap="none" strike="noStrike">
                <a:solidFill>
                  <a:schemeClr val="accent1"/>
                </a:solidFill>
                <a:latin typeface="Arial"/>
                <a:ea typeface="Arial"/>
                <a:cs typeface="Arial"/>
                <a:sym typeface="Arial"/>
              </a:rPr>
              <a:t>?</a:t>
            </a:r>
            <a:endParaRPr b="0" i="0" sz="5000" u="none" cap="none" strike="noStrike">
              <a:solidFill>
                <a:schemeClr val="accent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pic>
        <p:nvPicPr>
          <p:cNvPr descr="A picture containing drawing, lamp&#10;&#10;Description automatically generated" id="738" name="Google Shape;738;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39" name="Google Shape;739;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40" name="Google Shape;740;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41" name="Google Shape;741;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42" name="Google Shape;742;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43" name="Google Shape;743;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pic>
        <p:nvPicPr>
          <p:cNvPr descr="A picture containing clock&#10;&#10;Description automatically generated" id="749" name="Google Shape;749;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0" name="Google Shape;750;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1" name="Google Shape;751;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2" name="Google Shape;752;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3" name="Google Shape;753;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54" name="Google Shape;754;p53"/>
          <p:cNvSpPr txBox="1"/>
          <p:nvPr/>
        </p:nvSpPr>
        <p:spPr>
          <a:xfrm>
            <a:off x="298800" y="2057875"/>
            <a:ext cx="3819600" cy="326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Tim had a good time.</a:t>
            </a:r>
            <a:endParaRPr b="0" i="0" sz="4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Mike is a pretty dog.</a:t>
            </a:r>
            <a:endParaRPr b="0" i="0" sz="4000" u="none" cap="none" strike="noStrike">
              <a:solidFill>
                <a:schemeClr val="dk1"/>
              </a:solidFill>
              <a:latin typeface="Arial"/>
              <a:ea typeface="Arial"/>
              <a:cs typeface="Arial"/>
              <a:sym typeface="Arial"/>
            </a:endParaRPr>
          </a:p>
        </p:txBody>
      </p:sp>
      <p:pic>
        <p:nvPicPr>
          <p:cNvPr id="755" name="Google Shape;755;p53"/>
          <p:cNvPicPr preferRelativeResize="0"/>
          <p:nvPr/>
        </p:nvPicPr>
        <p:blipFill rotWithShape="1">
          <a:blip r:embed="rId6">
            <a:alphaModFix/>
          </a:blip>
          <a:srcRect b="0" l="0" r="0" t="0"/>
          <a:stretch/>
        </p:blipFill>
        <p:spPr>
          <a:xfrm>
            <a:off x="3391800" y="1519622"/>
            <a:ext cx="5168403" cy="43396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56" name="Google Shape;756;p53"/>
          <p:cNvSpPr txBox="1"/>
          <p:nvPr/>
        </p:nvSpPr>
        <p:spPr>
          <a:xfrm>
            <a:off x="8810450" y="1905150"/>
            <a:ext cx="33816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a:t>
            </a:r>
            <a:r>
              <a:rPr lang="en-US" sz="3200">
                <a:solidFill>
                  <a:schemeClr val="dk1"/>
                </a:solidFill>
                <a:latin typeface="Century Gothic"/>
                <a:ea typeface="Century Gothic"/>
                <a:cs typeface="Century Gothic"/>
                <a:sym typeface="Century Gothic"/>
              </a:rPr>
              <a:t>34</a:t>
            </a:r>
            <a:r>
              <a:rPr b="0" i="0" lang="en-US" sz="3200" u="none" cap="none" strike="noStrike">
                <a:solidFill>
                  <a:schemeClr val="dk1"/>
                </a:solidFill>
                <a:latin typeface="Century Gothic"/>
                <a:ea typeface="Century Gothic"/>
                <a:cs typeface="Century Gothic"/>
                <a:sym typeface="Century Gothic"/>
              </a:rPr>
              <a:t>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
        <p:nvSpPr>
          <p:cNvPr id="757" name="Google Shape;757;p53"/>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a:t>
            </a:r>
            <a:r>
              <a:rPr b="1" lang="en-US" sz="2400">
                <a:solidFill>
                  <a:schemeClr val="lt1"/>
                </a:solidFill>
                <a:latin typeface="Century Gothic"/>
                <a:ea typeface="Century Gothic"/>
                <a:cs typeface="Century Gothic"/>
                <a:sym typeface="Century Gothic"/>
              </a:rPr>
              <a:t>34</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pic>
        <p:nvPicPr>
          <p:cNvPr descr="A picture containing clock&#10;&#10;Description automatically generated" id="763" name="Google Shape;763;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4" name="Google Shape;764;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5" name="Google Shape;765;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6" name="Google Shape;766;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7" name="Google Shape;767;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68" name="Google Shape;768;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135</a:t>
            </a:r>
            <a:endParaRPr b="0" i="0" sz="1400" u="none" cap="none" strike="noStrike">
              <a:solidFill>
                <a:srgbClr val="000000"/>
              </a:solidFill>
              <a:latin typeface="Century Gothic"/>
              <a:ea typeface="Century Gothic"/>
              <a:cs typeface="Century Gothic"/>
              <a:sym typeface="Century Gothic"/>
            </a:endParaRPr>
          </a:p>
        </p:txBody>
      </p:sp>
      <p:pic>
        <p:nvPicPr>
          <p:cNvPr id="769" name="Google Shape;769;p54"/>
          <p:cNvPicPr preferRelativeResize="0"/>
          <p:nvPr/>
        </p:nvPicPr>
        <p:blipFill rotWithShape="1">
          <a:blip r:embed="rId6">
            <a:alphaModFix/>
          </a:blip>
          <a:srcRect b="0" l="0" r="0" t="0"/>
          <a:stretch/>
        </p:blipFill>
        <p:spPr>
          <a:xfrm>
            <a:off x="2966196" y="1645593"/>
            <a:ext cx="4975175" cy="392743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70" name="Google Shape;770;p54"/>
          <p:cNvSpPr txBox="1"/>
          <p:nvPr/>
        </p:nvSpPr>
        <p:spPr>
          <a:xfrm>
            <a:off x="8449550" y="2323600"/>
            <a:ext cx="3569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135 in your Student Interactive. We will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“The Past and Now.”</a:t>
            </a:r>
            <a:endParaRPr b="0" i="0" sz="3200" u="none" cap="none" strike="noStrike">
              <a:solidFill>
                <a:schemeClr val="dk1"/>
              </a:solidFill>
              <a:latin typeface="Century Gothic"/>
              <a:ea typeface="Century Gothic"/>
              <a:cs typeface="Century Gothic"/>
              <a:sym typeface="Century Gothic"/>
            </a:endParaRPr>
          </a:p>
        </p:txBody>
      </p:sp>
      <p:sp>
        <p:nvSpPr>
          <p:cNvPr id="771" name="Google Shape;771;p54"/>
          <p:cNvSpPr txBox="1"/>
          <p:nvPr/>
        </p:nvSpPr>
        <p:spPr>
          <a:xfrm>
            <a:off x="448781" y="1830259"/>
            <a:ext cx="1838400" cy="317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could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good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open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pic>
        <p:nvPicPr>
          <p:cNvPr descr="A picture containing clock&#10;&#10;Description automatically generated" id="777" name="Google Shape;777;p10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8" name="Google Shape;778;p10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9" name="Google Shape;779;p10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0" name="Google Shape;780;p10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1" name="Google Shape;781;p10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82" name="Google Shape;782;p10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136, 137</a:t>
            </a:r>
            <a:endParaRPr b="0" i="0" sz="1400" u="none" cap="none" strike="noStrike">
              <a:solidFill>
                <a:srgbClr val="000000"/>
              </a:solidFill>
              <a:latin typeface="Century Gothic"/>
              <a:ea typeface="Century Gothic"/>
              <a:cs typeface="Century Gothic"/>
              <a:sym typeface="Century Gothic"/>
            </a:endParaRPr>
          </a:p>
        </p:txBody>
      </p:sp>
      <p:pic>
        <p:nvPicPr>
          <p:cNvPr id="783" name="Google Shape;783;p101"/>
          <p:cNvPicPr preferRelativeResize="0"/>
          <p:nvPr/>
        </p:nvPicPr>
        <p:blipFill rotWithShape="1">
          <a:blip r:embed="rId6">
            <a:alphaModFix/>
          </a:blip>
          <a:srcRect b="719" l="0" r="0" t="729"/>
          <a:stretch/>
        </p:blipFill>
        <p:spPr>
          <a:xfrm>
            <a:off x="694109" y="1619575"/>
            <a:ext cx="10178666" cy="41317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pic>
        <p:nvPicPr>
          <p:cNvPr descr="A picture containing clock&#10;&#10;Description automatically generated" id="789" name="Google Shape;789;p10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0" name="Google Shape;790;p10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1" name="Google Shape;791;p10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2" name="Google Shape;792;p10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3" name="Google Shape;793;p10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Create New Understandings</a:t>
            </a:r>
            <a:endParaRPr b="0" i="0" sz="1400" u="none" cap="none" strike="noStrike">
              <a:solidFill>
                <a:srgbClr val="000000"/>
              </a:solidFill>
              <a:latin typeface="Century Gothic"/>
              <a:ea typeface="Century Gothic"/>
              <a:cs typeface="Century Gothic"/>
              <a:sym typeface="Century Gothic"/>
            </a:endParaRPr>
          </a:p>
        </p:txBody>
      </p:sp>
      <p:sp>
        <p:nvSpPr>
          <p:cNvPr id="794" name="Google Shape;794;p102"/>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a:t>
            </a:r>
            <a:r>
              <a:rPr b="1" lang="en-US" sz="2400">
                <a:solidFill>
                  <a:schemeClr val="lt1"/>
                </a:solidFill>
                <a:latin typeface="Century Gothic"/>
                <a:ea typeface="Century Gothic"/>
                <a:cs typeface="Century Gothic"/>
                <a:sym typeface="Century Gothic"/>
              </a:rPr>
              <a:t>3</a:t>
            </a:r>
            <a:endParaRPr b="0" i="0" sz="1400" u="none" cap="none" strike="noStrike">
              <a:solidFill>
                <a:srgbClr val="000000"/>
              </a:solidFill>
              <a:latin typeface="Century Gothic"/>
              <a:ea typeface="Century Gothic"/>
              <a:cs typeface="Century Gothic"/>
              <a:sym typeface="Century Gothic"/>
            </a:endParaRPr>
          </a:p>
        </p:txBody>
      </p:sp>
      <p:pic>
        <p:nvPicPr>
          <p:cNvPr id="795" name="Google Shape;795;p102"/>
          <p:cNvPicPr preferRelativeResize="0"/>
          <p:nvPr/>
        </p:nvPicPr>
        <p:blipFill rotWithShape="1">
          <a:blip r:embed="rId6">
            <a:alphaModFix/>
          </a:blip>
          <a:srcRect b="0" l="0" r="0" t="0"/>
          <a:stretch/>
        </p:blipFill>
        <p:spPr>
          <a:xfrm>
            <a:off x="2643301" y="1397875"/>
            <a:ext cx="5798625" cy="48063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pic>
        <p:nvPicPr>
          <p:cNvPr descr="A picture containing clock&#10;&#10;Description automatically generated" id="801" name="Google Shape;801;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2" name="Google Shape;802;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3" name="Google Shape;803;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4" name="Google Shape;804;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5" name="Google Shape;805;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500" u="none" cap="none" strike="noStrike">
                <a:solidFill>
                  <a:schemeClr val="lt1"/>
                </a:solidFill>
                <a:latin typeface="Century Gothic"/>
                <a:ea typeface="Century Gothic"/>
                <a:cs typeface="Century Gothic"/>
                <a:sym typeface="Century Gothic"/>
              </a:rPr>
              <a:t>   Close Read – Create New Understandings</a:t>
            </a:r>
            <a:endParaRPr b="0" i="0" sz="3500" u="none" cap="none" strike="noStrike">
              <a:solidFill>
                <a:srgbClr val="000000"/>
              </a:solidFill>
              <a:latin typeface="Century Gothic"/>
              <a:ea typeface="Century Gothic"/>
              <a:cs typeface="Century Gothic"/>
              <a:sym typeface="Century Gothic"/>
            </a:endParaRPr>
          </a:p>
        </p:txBody>
      </p:sp>
      <p:sp>
        <p:nvSpPr>
          <p:cNvPr id="806" name="Google Shape;806;p5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146, 147</a:t>
            </a:r>
            <a:endParaRPr b="0" i="0" sz="1400" u="none" cap="none" strike="noStrike">
              <a:solidFill>
                <a:srgbClr val="000000"/>
              </a:solidFill>
              <a:latin typeface="Century Gothic"/>
              <a:ea typeface="Century Gothic"/>
              <a:cs typeface="Century Gothic"/>
              <a:sym typeface="Century Gothic"/>
            </a:endParaRPr>
          </a:p>
        </p:txBody>
      </p:sp>
      <p:sp>
        <p:nvSpPr>
          <p:cNvPr id="807" name="Google Shape;807;p58"/>
          <p:cNvSpPr txBox="1"/>
          <p:nvPr/>
        </p:nvSpPr>
        <p:spPr>
          <a:xfrm>
            <a:off x="9745474" y="2006075"/>
            <a:ext cx="2486700" cy="264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146, 147 in your Student Interactive. </a:t>
            </a:r>
            <a:endParaRPr b="0" i="0" sz="1400" u="none" cap="none" strike="noStrike">
              <a:solidFill>
                <a:srgbClr val="000000"/>
              </a:solidFill>
              <a:latin typeface="Arial"/>
              <a:ea typeface="Arial"/>
              <a:cs typeface="Arial"/>
              <a:sym typeface="Arial"/>
            </a:endParaRPr>
          </a:p>
        </p:txBody>
      </p:sp>
      <p:pic>
        <p:nvPicPr>
          <p:cNvPr id="808" name="Google Shape;808;p58"/>
          <p:cNvPicPr preferRelativeResize="0"/>
          <p:nvPr/>
        </p:nvPicPr>
        <p:blipFill rotWithShape="1">
          <a:blip r:embed="rId6">
            <a:alphaModFix/>
          </a:blip>
          <a:srcRect b="0" l="0" r="0" t="0"/>
          <a:stretch/>
        </p:blipFill>
        <p:spPr>
          <a:xfrm>
            <a:off x="571650" y="1619375"/>
            <a:ext cx="8837161" cy="358719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59"/>
          <p:cNvSpPr/>
          <p:nvPr/>
        </p:nvSpPr>
        <p:spPr>
          <a:xfrm>
            <a:off x="212450" y="289021"/>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500" u="none" cap="none" strike="noStrike">
                <a:solidFill>
                  <a:schemeClr val="lt1"/>
                </a:solidFill>
                <a:latin typeface="Century Gothic"/>
                <a:ea typeface="Century Gothic"/>
                <a:cs typeface="Century Gothic"/>
                <a:sym typeface="Century Gothic"/>
              </a:rPr>
              <a:t>   Close Read – Create New Understandings</a:t>
            </a:r>
            <a:endParaRPr b="0" i="0" sz="35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15" name="Google Shape;815;p5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6" name="Google Shape;816;p5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7" name="Google Shape;817;p5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8" name="Google Shape;818;p5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9" name="Google Shape;819;p5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149</a:t>
            </a:r>
            <a:endParaRPr b="0" i="0" sz="1400" u="none" cap="none" strike="noStrike">
              <a:solidFill>
                <a:srgbClr val="000000"/>
              </a:solidFill>
              <a:latin typeface="Century Gothic"/>
              <a:ea typeface="Century Gothic"/>
              <a:cs typeface="Century Gothic"/>
              <a:sym typeface="Century Gothic"/>
            </a:endParaRPr>
          </a:p>
        </p:txBody>
      </p:sp>
      <p:pic>
        <p:nvPicPr>
          <p:cNvPr id="820" name="Google Shape;820;p59"/>
          <p:cNvPicPr preferRelativeResize="0"/>
          <p:nvPr/>
        </p:nvPicPr>
        <p:blipFill rotWithShape="1">
          <a:blip r:embed="rId6">
            <a:alphaModFix/>
          </a:blip>
          <a:srcRect b="0" l="0" r="0" t="0"/>
          <a:stretch/>
        </p:blipFill>
        <p:spPr>
          <a:xfrm>
            <a:off x="1823337" y="1443852"/>
            <a:ext cx="5760423" cy="47603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21" name="Google Shape;821;p59"/>
          <p:cNvSpPr txBox="1"/>
          <p:nvPr/>
        </p:nvSpPr>
        <p:spPr>
          <a:xfrm>
            <a:off x="8651225" y="2351550"/>
            <a:ext cx="30000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149 in your Student Interactive.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57"/>
          <p:cNvPicPr preferRelativeResize="0"/>
          <p:nvPr/>
        </p:nvPicPr>
        <p:blipFill rotWithShape="1">
          <a:blip r:embed="rId3">
            <a:alphaModFix/>
          </a:blip>
          <a:srcRect b="0" l="0" r="0" t="0"/>
          <a:stretch/>
        </p:blipFill>
        <p:spPr>
          <a:xfrm>
            <a:off x="1051465" y="1430231"/>
            <a:ext cx="3183418" cy="47581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clock&#10;&#10;Description automatically generated" id="138" name="Google Shape;138;p57"/>
          <p:cNvPicPr preferRelativeResize="0"/>
          <p:nvPr/>
        </p:nvPicPr>
        <p:blipFill rotWithShape="1">
          <a:blip r:embed="rId4">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9" name="Google Shape;139;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40" name="Google Shape;140;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1" name="Google Shape;141;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42" name="Google Shape;142;p57"/>
          <p:cNvSpPr txBox="1"/>
          <p:nvPr/>
        </p:nvSpPr>
        <p:spPr>
          <a:xfrm>
            <a:off x="5378225" y="1729143"/>
            <a:ext cx="1798890" cy="42472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yes</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yam</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yak</a:t>
            </a:r>
            <a:endParaRPr b="0" i="0" sz="1400" u="none" cap="none" strike="noStrike">
              <a:solidFill>
                <a:srgbClr val="000000"/>
              </a:solidFill>
              <a:latin typeface="Century Gothic"/>
              <a:ea typeface="Century Gothic"/>
              <a:cs typeface="Century Gothic"/>
              <a:sym typeface="Century Gothic"/>
            </a:endParaRPr>
          </a:p>
        </p:txBody>
      </p:sp>
      <p:sp>
        <p:nvSpPr>
          <p:cNvPr id="143" name="Google Shape;143;p57"/>
          <p:cNvSpPr txBox="1"/>
          <p:nvPr/>
        </p:nvSpPr>
        <p:spPr>
          <a:xfrm>
            <a:off x="7994030" y="3560413"/>
            <a:ext cx="4197970"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the words.</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drawing, lamp&#10;&#10;Description automatically generated" id="144" name="Google Shape;144;p57"/>
          <p:cNvPicPr preferRelativeResize="0"/>
          <p:nvPr/>
        </p:nvPicPr>
        <p:blipFill rotWithShape="1">
          <a:blip r:embed="rId6">
            <a:alphaModFix/>
          </a:blip>
          <a:srcRect b="0" l="0" r="0" t="0"/>
          <a:stretch/>
        </p:blipFill>
        <p:spPr>
          <a:xfrm rot="9387287">
            <a:off x="9271967" y="5485049"/>
            <a:ext cx="2842710" cy="97958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descr="A picture containing clock&#10;&#10;Description automatically generated" id="827" name="Google Shape;827;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8" name="Google Shape;828;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9" name="Google Shape;829;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0" name="Google Shape;830;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1" name="Google Shape;831;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Create New Understandings</a:t>
            </a:r>
            <a:endParaRPr b="0" i="0" sz="1400" u="none" cap="none" strike="noStrike">
              <a:solidFill>
                <a:srgbClr val="000000"/>
              </a:solidFill>
              <a:latin typeface="Century Gothic"/>
              <a:ea typeface="Century Gothic"/>
              <a:cs typeface="Century Gothic"/>
              <a:sym typeface="Century Gothic"/>
            </a:endParaRPr>
          </a:p>
        </p:txBody>
      </p:sp>
      <p:sp>
        <p:nvSpPr>
          <p:cNvPr id="832" name="Google Shape;832;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155</a:t>
            </a:r>
            <a:endParaRPr b="0" i="0" sz="1400" u="none" cap="none" strike="noStrike">
              <a:solidFill>
                <a:srgbClr val="000000"/>
              </a:solidFill>
              <a:latin typeface="Century Gothic"/>
              <a:ea typeface="Century Gothic"/>
              <a:cs typeface="Century Gothic"/>
              <a:sym typeface="Century Gothic"/>
            </a:endParaRPr>
          </a:p>
        </p:txBody>
      </p:sp>
      <p:sp>
        <p:nvSpPr>
          <p:cNvPr id="833" name="Google Shape;833;p55"/>
          <p:cNvSpPr txBox="1"/>
          <p:nvPr/>
        </p:nvSpPr>
        <p:spPr>
          <a:xfrm>
            <a:off x="7227636" y="2260572"/>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834" name="Google Shape;834;p55"/>
          <p:cNvPicPr preferRelativeResize="0"/>
          <p:nvPr/>
        </p:nvPicPr>
        <p:blipFill rotWithShape="1">
          <a:blip r:embed="rId6">
            <a:alphaModFix/>
          </a:blip>
          <a:srcRect b="0" l="89" r="79" t="0"/>
          <a:stretch/>
        </p:blipFill>
        <p:spPr>
          <a:xfrm>
            <a:off x="956587" y="1383027"/>
            <a:ext cx="5760424" cy="47603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pic>
        <p:nvPicPr>
          <p:cNvPr descr="A picture containing clock&#10;&#10;Description automatically generated" id="840" name="Google Shape;840;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1" name="Google Shape;841;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2" name="Google Shape;842;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3" name="Google Shape;843;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4" name="Google Shape;844;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845" name="Google Shape;845;p62"/>
          <p:cNvSpPr txBox="1"/>
          <p:nvPr/>
        </p:nvSpPr>
        <p:spPr>
          <a:xfrm>
            <a:off x="416798" y="1695359"/>
            <a:ext cx="1844950" cy="346728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4400" u="none" cap="none" strike="noStrike">
                <a:solidFill>
                  <a:schemeClr val="dk1"/>
                </a:solidFill>
                <a:latin typeface="Century Gothic"/>
                <a:ea typeface="Century Gothic"/>
                <a:cs typeface="Century Gothic"/>
                <a:sym typeface="Century Gothic"/>
              </a:rPr>
              <a:t>mom</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4400" u="none" cap="none" strike="noStrike">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3200"/>
              <a:buFont typeface="Arial"/>
              <a:buNone/>
            </a:pPr>
            <a:r>
              <a:rPr b="0" i="0" lang="en-US" sz="4400" u="none" cap="none" strike="noStrike">
                <a:solidFill>
                  <a:schemeClr val="dk1"/>
                </a:solidFill>
                <a:latin typeface="Century Gothic"/>
                <a:ea typeface="Century Gothic"/>
                <a:cs typeface="Century Gothic"/>
                <a:sym typeface="Century Gothic"/>
              </a:rPr>
              <a:t>she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4400" u="none" cap="none" strike="noStrike">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3200"/>
              <a:buFont typeface="Arial"/>
              <a:buNone/>
            </a:pPr>
            <a:r>
              <a:rPr b="0" i="0" lang="en-US" sz="4400" u="none" cap="none" strike="noStrike">
                <a:solidFill>
                  <a:schemeClr val="dk1"/>
                </a:solidFill>
                <a:latin typeface="Century Gothic"/>
                <a:ea typeface="Century Gothic"/>
                <a:cs typeface="Century Gothic"/>
                <a:sym typeface="Century Gothic"/>
              </a:rPr>
              <a:t>her</a:t>
            </a:r>
            <a:endParaRPr b="0" i="0" sz="4400" u="none" cap="none" strike="noStrike">
              <a:solidFill>
                <a:schemeClr val="dk1"/>
              </a:solidFill>
              <a:latin typeface="Century Gothic"/>
              <a:ea typeface="Century Gothic"/>
              <a:cs typeface="Century Gothic"/>
              <a:sym typeface="Century Gothic"/>
            </a:endParaRPr>
          </a:p>
        </p:txBody>
      </p:sp>
      <p:sp>
        <p:nvSpPr>
          <p:cNvPr id="846" name="Google Shape;846;p62"/>
          <p:cNvSpPr txBox="1"/>
          <p:nvPr/>
        </p:nvSpPr>
        <p:spPr>
          <a:xfrm>
            <a:off x="2804683" y="2026234"/>
            <a:ext cx="8915384" cy="861744"/>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Mom went to a meeting today.</a:t>
            </a:r>
            <a:endParaRPr b="0" i="0" sz="4400" u="none" cap="none" strike="noStrike">
              <a:solidFill>
                <a:srgbClr val="000000"/>
              </a:solidFill>
              <a:latin typeface="Arial"/>
              <a:ea typeface="Arial"/>
              <a:cs typeface="Arial"/>
              <a:sym typeface="Arial"/>
            </a:endParaRPr>
          </a:p>
        </p:txBody>
      </p:sp>
      <p:sp>
        <p:nvSpPr>
          <p:cNvPr id="847" name="Google Shape;847;p62"/>
          <p:cNvSpPr txBox="1"/>
          <p:nvPr/>
        </p:nvSpPr>
        <p:spPr>
          <a:xfrm>
            <a:off x="2804683" y="4123378"/>
            <a:ext cx="8915384" cy="861744"/>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This is Mom’s notebook.</a:t>
            </a:r>
            <a:endParaRPr b="0" i="0" sz="44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descr="A picture containing clock&#10;&#10;Description automatically generated" id="853" name="Google Shape;853;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4" name="Google Shape;854;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5" name="Google Shape;855;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6" name="Google Shape;856;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7" name="Google Shape;857;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58" name="Google Shape;858;p63"/>
          <p:cNvSpPr txBox="1"/>
          <p:nvPr/>
        </p:nvSpPr>
        <p:spPr>
          <a:xfrm>
            <a:off x="762975" y="2321550"/>
            <a:ext cx="98205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 will continue writing your personal</a:t>
            </a:r>
            <a:r>
              <a:rPr lang="en-US" sz="3200">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narratives.  Remember use pronouns!</a:t>
            </a:r>
            <a:endParaRPr b="0" i="0" sz="3200" u="none" cap="none" strike="noStrike">
              <a:solidFill>
                <a:srgbClr val="000000"/>
              </a:solidFill>
              <a:latin typeface="Century Gothic"/>
              <a:ea typeface="Century Gothic"/>
              <a:cs typeface="Century Gothic"/>
              <a:sym typeface="Century Gothic"/>
            </a:endParaRPr>
          </a:p>
        </p:txBody>
      </p:sp>
      <p:pic>
        <p:nvPicPr>
          <p:cNvPr descr="Books outline" id="859" name="Google Shape;859;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descr="A picture containing clock&#10;&#10;Description automatically generated" id="865" name="Google Shape;865;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6" name="Google Shape;866;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7" name="Google Shape;867;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8" name="Google Shape;868;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9" name="Google Shape;869;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870" name="Google Shape;870;p64"/>
          <p:cNvSpPr txBox="1"/>
          <p:nvPr/>
        </p:nvSpPr>
        <p:spPr>
          <a:xfrm>
            <a:off x="2150294" y="1611942"/>
            <a:ext cx="2597604" cy="41549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met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red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pen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net</a:t>
            </a:r>
            <a:endParaRPr b="0" i="0" sz="6600" u="none" cap="none" strike="noStrike">
              <a:solidFill>
                <a:schemeClr val="dk1"/>
              </a:solidFill>
              <a:latin typeface="Century Gothic"/>
              <a:ea typeface="Century Gothic"/>
              <a:cs typeface="Century Gothic"/>
              <a:sym typeface="Century Gothic"/>
            </a:endParaRPr>
          </a:p>
        </p:txBody>
      </p:sp>
      <p:sp>
        <p:nvSpPr>
          <p:cNvPr id="871" name="Google Shape;871;p64"/>
          <p:cNvSpPr txBox="1"/>
          <p:nvPr/>
        </p:nvSpPr>
        <p:spPr>
          <a:xfrm>
            <a:off x="5542612" y="2904584"/>
            <a:ext cx="4499094"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review</a:t>
            </a:r>
            <a:r>
              <a:rPr b="0" i="0" lang="en-US" sz="3200" u="none" cap="none" strike="noStrike">
                <a:solidFill>
                  <a:schemeClr val="dk1"/>
                </a:solidFill>
                <a:latin typeface="Century Gothic"/>
                <a:ea typeface="Century Gothic"/>
                <a:cs typeface="Century Gothic"/>
                <a:sym typeface="Century Gothic"/>
              </a:rPr>
              <a:t> the spelling words with these letters.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pic>
        <p:nvPicPr>
          <p:cNvPr descr="A picture containing clock&#10;&#10;Description automatically generated" id="877" name="Google Shape;877;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8" name="Google Shape;878;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9" name="Google Shape;879;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0" name="Google Shape;880;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1" name="Google Shape;881;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82" name="Google Shape;882;p65"/>
          <p:cNvSpPr txBox="1"/>
          <p:nvPr/>
        </p:nvSpPr>
        <p:spPr>
          <a:xfrm>
            <a:off x="6945096" y="2247255"/>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883" name="Google Shape;883;p65"/>
          <p:cNvPicPr preferRelativeResize="0"/>
          <p:nvPr/>
        </p:nvPicPr>
        <p:blipFill rotWithShape="1">
          <a:blip r:embed="rId6">
            <a:alphaModFix/>
          </a:blip>
          <a:srcRect b="0" l="0" r="0" t="0"/>
          <a:stretch/>
        </p:blipFill>
        <p:spPr>
          <a:xfrm>
            <a:off x="978769" y="1465748"/>
            <a:ext cx="5200008" cy="41175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84" name="Google Shape;884;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160</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pic>
        <p:nvPicPr>
          <p:cNvPr descr="A picture containing drawing, lamp&#10;&#10;Description automatically generated" id="889" name="Google Shape;889;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90" name="Google Shape;890;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91" name="Google Shape;891;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92" name="Google Shape;892;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93" name="Google Shape;893;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94" name="Google Shape;894;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pic>
        <p:nvPicPr>
          <p:cNvPr descr="A picture containing clock&#10;&#10;Description automatically generated" id="900" name="Google Shape;900;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01" name="Google Shape;901;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02" name="Google Shape;902;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3" name="Google Shape;903;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04" name="Google Shape;904;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05" name="Google Shape;905;p67"/>
          <p:cNvSpPr txBox="1"/>
          <p:nvPr/>
        </p:nvSpPr>
        <p:spPr>
          <a:xfrm>
            <a:off x="2318715" y="2119773"/>
            <a:ext cx="2285666" cy="31392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jam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t/>
            </a:r>
            <a:endParaRPr b="0" i="0" sz="6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ham</a:t>
            </a:r>
            <a:endParaRPr b="0" i="0" sz="6600" u="none" cap="none" strike="noStrike">
              <a:solidFill>
                <a:schemeClr val="dk1"/>
              </a:solidFill>
              <a:latin typeface="Century Gothic"/>
              <a:ea typeface="Century Gothic"/>
              <a:cs typeface="Century Gothic"/>
              <a:sym typeface="Century Gothic"/>
            </a:endParaRPr>
          </a:p>
        </p:txBody>
      </p:sp>
      <p:sp>
        <p:nvSpPr>
          <p:cNvPr id="906" name="Google Shape;906;p67"/>
          <p:cNvSpPr txBox="1"/>
          <p:nvPr/>
        </p:nvSpPr>
        <p:spPr>
          <a:xfrm>
            <a:off x="7696022" y="3135436"/>
            <a:ext cx="2997300"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pit</a:t>
            </a:r>
            <a:endParaRPr b="0" i="0" sz="66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pic>
        <p:nvPicPr>
          <p:cNvPr descr="A picture containing clock&#10;&#10;Description automatically generated" id="912" name="Google Shape;912;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13" name="Google Shape;913;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14" name="Google Shape;914;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5" name="Google Shape;915;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16" name="Google Shape;916;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17" name="Google Shape;917;p68"/>
          <p:cNvSpPr txBox="1"/>
          <p:nvPr/>
        </p:nvSpPr>
        <p:spPr>
          <a:xfrm>
            <a:off x="645774" y="1245763"/>
            <a:ext cx="83016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0" i="0" lang="en-US" sz="4800" u="none" cap="none" strike="noStrike">
                <a:solidFill>
                  <a:schemeClr val="dk1"/>
                </a:solidFill>
                <a:latin typeface="Century Gothic"/>
                <a:ea typeface="Century Gothic"/>
                <a:cs typeface="Century Gothic"/>
                <a:sym typeface="Century Gothic"/>
              </a:rPr>
              <a:t>The pig is in the pen.</a:t>
            </a:r>
            <a:endParaRPr b="0" i="0" sz="4800" u="none" cap="none" strike="noStrike">
              <a:solidFill>
                <a:schemeClr val="dk1"/>
              </a:solidFill>
              <a:latin typeface="Century Gothic"/>
              <a:ea typeface="Century Gothic"/>
              <a:cs typeface="Century Gothic"/>
              <a:sym typeface="Century Gothic"/>
            </a:endParaRPr>
          </a:p>
        </p:txBody>
      </p:sp>
      <p:pic>
        <p:nvPicPr>
          <p:cNvPr id="918" name="Google Shape;918;p68"/>
          <p:cNvPicPr preferRelativeResize="0"/>
          <p:nvPr/>
        </p:nvPicPr>
        <p:blipFill rotWithShape="1">
          <a:blip r:embed="rId6">
            <a:alphaModFix/>
          </a:blip>
          <a:srcRect b="922" l="0" r="0" t="922"/>
          <a:stretch/>
        </p:blipFill>
        <p:spPr>
          <a:xfrm>
            <a:off x="535350" y="2308100"/>
            <a:ext cx="8522452" cy="34594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19" name="Google Shape;919;p68"/>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a:t>
            </a:r>
            <a:r>
              <a:rPr b="1" lang="en-US" sz="2400">
                <a:solidFill>
                  <a:schemeClr val="lt1"/>
                </a:solidFill>
                <a:latin typeface="Century Gothic"/>
                <a:ea typeface="Century Gothic"/>
                <a:cs typeface="Century Gothic"/>
                <a:sym typeface="Century Gothic"/>
              </a:rPr>
              <a:t>38, 139</a:t>
            </a:r>
            <a:endParaRPr b="0" i="0" sz="1400" u="none" cap="none" strike="noStrike">
              <a:solidFill>
                <a:srgbClr val="000000"/>
              </a:solidFill>
              <a:latin typeface="Century Gothic"/>
              <a:ea typeface="Century Gothic"/>
              <a:cs typeface="Century Gothic"/>
              <a:sym typeface="Century Gothic"/>
            </a:endParaRPr>
          </a:p>
        </p:txBody>
      </p:sp>
      <p:sp>
        <p:nvSpPr>
          <p:cNvPr id="920" name="Google Shape;920;p68"/>
          <p:cNvSpPr txBox="1"/>
          <p:nvPr/>
        </p:nvSpPr>
        <p:spPr>
          <a:xfrm>
            <a:off x="9380700" y="2895525"/>
            <a:ext cx="28110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a:t>
            </a:r>
            <a:r>
              <a:rPr lang="en-US" sz="3200">
                <a:solidFill>
                  <a:schemeClr val="dk1"/>
                </a:solidFill>
                <a:latin typeface="Century Gothic"/>
                <a:ea typeface="Century Gothic"/>
                <a:cs typeface="Century Gothic"/>
                <a:sym typeface="Century Gothic"/>
              </a:rPr>
              <a:t>38, 139</a:t>
            </a:r>
            <a:r>
              <a:rPr b="0" i="0" lang="en-US" sz="3200" u="none" cap="none" strike="noStrike">
                <a:solidFill>
                  <a:schemeClr val="dk1"/>
                </a:solidFill>
                <a:latin typeface="Century Gothic"/>
                <a:ea typeface="Century Gothic"/>
                <a:cs typeface="Century Gothic"/>
                <a:sym typeface="Century Gothic"/>
              </a:rPr>
              <a:t>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pic>
        <p:nvPicPr>
          <p:cNvPr descr="A picture containing clock&#10;&#10;Description automatically generated" id="926" name="Google Shape;926;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7" name="Google Shape;927;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8" name="Google Shape;928;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9" name="Google Shape;929;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0" name="Google Shape;930;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931" name="Google Shape;931;p69"/>
          <p:cNvSpPr txBox="1"/>
          <p:nvPr/>
        </p:nvSpPr>
        <p:spPr>
          <a:xfrm>
            <a:off x="957148" y="2601178"/>
            <a:ext cx="2924159"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could</a:t>
            </a:r>
            <a:endParaRPr b="0" i="0" sz="1400" u="none" cap="none" strike="noStrike">
              <a:solidFill>
                <a:srgbClr val="000000"/>
              </a:solidFill>
              <a:latin typeface="Century Gothic"/>
              <a:ea typeface="Century Gothic"/>
              <a:cs typeface="Century Gothic"/>
              <a:sym typeface="Century Gothic"/>
            </a:endParaRPr>
          </a:p>
        </p:txBody>
      </p:sp>
      <p:sp>
        <p:nvSpPr>
          <p:cNvPr id="932" name="Google Shape;932;p69"/>
          <p:cNvSpPr txBox="1"/>
          <p:nvPr/>
        </p:nvSpPr>
        <p:spPr>
          <a:xfrm>
            <a:off x="4626004" y="2601178"/>
            <a:ext cx="2924159"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good</a:t>
            </a:r>
            <a:endParaRPr b="0" i="0" sz="1400" u="none" cap="none" strike="noStrike">
              <a:solidFill>
                <a:srgbClr val="000000"/>
              </a:solidFill>
              <a:latin typeface="Century Gothic"/>
              <a:ea typeface="Century Gothic"/>
              <a:cs typeface="Century Gothic"/>
              <a:sym typeface="Century Gothic"/>
            </a:endParaRPr>
          </a:p>
        </p:txBody>
      </p:sp>
      <p:sp>
        <p:nvSpPr>
          <p:cNvPr id="933" name="Google Shape;933;p69"/>
          <p:cNvSpPr txBox="1"/>
          <p:nvPr/>
        </p:nvSpPr>
        <p:spPr>
          <a:xfrm>
            <a:off x="8310694" y="2601178"/>
            <a:ext cx="292415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open</a:t>
            </a:r>
            <a:endParaRPr b="0" i="0" sz="1400" u="none" cap="none" strike="noStrike">
              <a:solidFill>
                <a:srgbClr val="000000"/>
              </a:solidFill>
              <a:latin typeface="Century Gothic"/>
              <a:ea typeface="Century Gothic"/>
              <a:cs typeface="Century Gothic"/>
              <a:sym typeface="Century Gothic"/>
            </a:endParaRPr>
          </a:p>
        </p:txBody>
      </p:sp>
      <p:sp>
        <p:nvSpPr>
          <p:cNvPr id="934" name="Google Shape;934;p69"/>
          <p:cNvSpPr/>
          <p:nvPr/>
        </p:nvSpPr>
        <p:spPr>
          <a:xfrm>
            <a:off x="965066" y="4062115"/>
            <a:ext cx="2924158" cy="923330"/>
          </a:xfrm>
          <a:prstGeom prst="rect">
            <a:avLst/>
          </a:prstGeom>
          <a:solidFill>
            <a:schemeClr val="accent2"/>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35" name="Google Shape;935;p69"/>
          <p:cNvSpPr/>
          <p:nvPr/>
        </p:nvSpPr>
        <p:spPr>
          <a:xfrm>
            <a:off x="4633921" y="4062115"/>
            <a:ext cx="2924158" cy="923330"/>
          </a:xfrm>
          <a:prstGeom prst="rect">
            <a:avLst/>
          </a:prstGeom>
          <a:solidFill>
            <a:schemeClr val="accent2"/>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36" name="Google Shape;936;p69"/>
          <p:cNvSpPr/>
          <p:nvPr/>
        </p:nvSpPr>
        <p:spPr>
          <a:xfrm>
            <a:off x="8310694" y="4034704"/>
            <a:ext cx="2924158" cy="923330"/>
          </a:xfrm>
          <a:prstGeom prst="rect">
            <a:avLst/>
          </a:prstGeom>
          <a:solidFill>
            <a:schemeClr val="accent2"/>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pic>
        <p:nvPicPr>
          <p:cNvPr descr="A picture containing clock&#10;&#10;Description automatically generated" id="942" name="Google Shape;942;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3" name="Google Shape;943;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4" name="Google Shape;944;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5" name="Google Shape;945;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6" name="Google Shape;946;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47" name="Google Shape;947;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151, 156</a:t>
            </a:r>
            <a:endParaRPr b="0" i="0" sz="1400" u="none" cap="none" strike="noStrike">
              <a:solidFill>
                <a:srgbClr val="000000"/>
              </a:solidFill>
              <a:latin typeface="Century Gothic"/>
              <a:ea typeface="Century Gothic"/>
              <a:cs typeface="Century Gothic"/>
              <a:sym typeface="Century Gothic"/>
            </a:endParaRPr>
          </a:p>
        </p:txBody>
      </p:sp>
      <p:sp>
        <p:nvSpPr>
          <p:cNvPr id="948" name="Google Shape;948;p70"/>
          <p:cNvSpPr txBox="1"/>
          <p:nvPr/>
        </p:nvSpPr>
        <p:spPr>
          <a:xfrm>
            <a:off x="9608600" y="2331763"/>
            <a:ext cx="26580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151, 156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49" name="Google Shape;949;p70"/>
          <p:cNvPicPr preferRelativeResize="0"/>
          <p:nvPr/>
        </p:nvPicPr>
        <p:blipFill rotWithShape="1">
          <a:blip r:embed="rId6">
            <a:alphaModFix/>
          </a:blip>
          <a:srcRect b="0" l="0" r="0" t="0"/>
          <a:stretch/>
        </p:blipFill>
        <p:spPr>
          <a:xfrm>
            <a:off x="435301" y="2016439"/>
            <a:ext cx="4570713" cy="33459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50" name="Google Shape;950;p70"/>
          <p:cNvPicPr preferRelativeResize="0"/>
          <p:nvPr/>
        </p:nvPicPr>
        <p:blipFill rotWithShape="1">
          <a:blip r:embed="rId7">
            <a:alphaModFix/>
          </a:blip>
          <a:srcRect b="0" l="0" r="0" t="0"/>
          <a:stretch/>
        </p:blipFill>
        <p:spPr>
          <a:xfrm>
            <a:off x="5253453" y="2016453"/>
            <a:ext cx="4107724" cy="33459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descr="A picture containing clock&#10;&#10;Description automatically generated" id="150" name="Google Shape;150;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51" name="Google Shape;151;p7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52" name="Google Shape;152;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3" name="Google Shape;153;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54" name="Google Shape;154;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130</a:t>
            </a:r>
            <a:endParaRPr b="0" i="0" sz="1400" u="none" cap="none" strike="noStrike">
              <a:solidFill>
                <a:srgbClr val="000000"/>
              </a:solidFill>
              <a:latin typeface="Century Gothic"/>
              <a:ea typeface="Century Gothic"/>
              <a:cs typeface="Century Gothic"/>
              <a:sym typeface="Century Gothic"/>
            </a:endParaRPr>
          </a:p>
        </p:txBody>
      </p:sp>
      <p:sp>
        <p:nvSpPr>
          <p:cNvPr id="155" name="Google Shape;155;p75"/>
          <p:cNvSpPr txBox="1"/>
          <p:nvPr/>
        </p:nvSpPr>
        <p:spPr>
          <a:xfrm>
            <a:off x="7618172" y="1710736"/>
            <a:ext cx="4053393" cy="45242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Look </a:t>
            </a:r>
            <a:r>
              <a:rPr b="0" i="0" lang="en-US" sz="3200" u="none" cap="none" strike="noStrike">
                <a:solidFill>
                  <a:schemeClr val="dk1"/>
                </a:solidFill>
                <a:latin typeface="Century Gothic"/>
                <a:ea typeface="Century Gothic"/>
                <a:cs typeface="Century Gothic"/>
                <a:sym typeface="Century Gothic"/>
              </a:rPr>
              <a:t>at the first sentence on pg. 130 in your Student Interactive.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What letter completes the last word in the sentence</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descr="A picture containing drawing, lamp&#10;&#10;Description automatically generated" id="156" name="Google Shape;156;p7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57" name="Google Shape;157;p75"/>
          <p:cNvPicPr preferRelativeResize="0"/>
          <p:nvPr/>
        </p:nvPicPr>
        <p:blipFill rotWithShape="1">
          <a:blip r:embed="rId6">
            <a:alphaModFix/>
          </a:blip>
          <a:srcRect b="0" l="0" r="0" t="0"/>
          <a:stretch/>
        </p:blipFill>
        <p:spPr>
          <a:xfrm>
            <a:off x="1156572" y="1617566"/>
            <a:ext cx="5815050" cy="45242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pic>
        <p:nvPicPr>
          <p:cNvPr descr="A picture containing clock&#10;&#10;Description automatically generated" id="956" name="Google Shape;956;p10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7" name="Google Shape;957;p10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8" name="Google Shape;958;p10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9" name="Google Shape;959;p10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0" name="Google Shape;960;p10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61" name="Google Shape;961;p10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156</a:t>
            </a:r>
            <a:endParaRPr b="0" i="0" sz="1400" u="none" cap="none" strike="noStrike">
              <a:solidFill>
                <a:srgbClr val="000000"/>
              </a:solidFill>
              <a:latin typeface="Century Gothic"/>
              <a:ea typeface="Century Gothic"/>
              <a:cs typeface="Century Gothic"/>
              <a:sym typeface="Century Gothic"/>
            </a:endParaRPr>
          </a:p>
        </p:txBody>
      </p:sp>
      <p:sp>
        <p:nvSpPr>
          <p:cNvPr id="962" name="Google Shape;962;p104"/>
          <p:cNvSpPr txBox="1"/>
          <p:nvPr/>
        </p:nvSpPr>
        <p:spPr>
          <a:xfrm>
            <a:off x="7439599" y="3218583"/>
            <a:ext cx="35364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What was life like in the past</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pic>
        <p:nvPicPr>
          <p:cNvPr descr="Graphical user interface&#10;&#10;Description automatically generated with low confidence" id="963" name="Google Shape;963;p104"/>
          <p:cNvPicPr preferRelativeResize="0"/>
          <p:nvPr/>
        </p:nvPicPr>
        <p:blipFill rotWithShape="1">
          <a:blip r:embed="rId6">
            <a:alphaModFix/>
          </a:blip>
          <a:srcRect b="0" l="0" r="0" t="0"/>
          <a:stretch/>
        </p:blipFill>
        <p:spPr>
          <a:xfrm>
            <a:off x="7310538" y="2069520"/>
            <a:ext cx="3794528" cy="1091576"/>
          </a:xfrm>
          <a:prstGeom prst="rect">
            <a:avLst/>
          </a:prstGeom>
          <a:noFill/>
          <a:ln>
            <a:noFill/>
          </a:ln>
        </p:spPr>
      </p:pic>
      <p:pic>
        <p:nvPicPr>
          <p:cNvPr id="964" name="Google Shape;964;p104"/>
          <p:cNvPicPr preferRelativeResize="0"/>
          <p:nvPr/>
        </p:nvPicPr>
        <p:blipFill rotWithShape="1">
          <a:blip r:embed="rId7">
            <a:alphaModFix/>
          </a:blip>
          <a:srcRect b="0" l="0" r="0" t="0"/>
          <a:stretch/>
        </p:blipFill>
        <p:spPr>
          <a:xfrm>
            <a:off x="1297907" y="1593913"/>
            <a:ext cx="5056239" cy="419100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pic>
        <p:nvPicPr>
          <p:cNvPr descr="A picture containing clock&#10;&#10;Description automatically generated" id="970" name="Google Shape;970;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1" name="Google Shape;971;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2" name="Google Shape;972;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3" name="Google Shape;973;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4" name="Google Shape;974;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  </a:t>
            </a:r>
            <a:endParaRPr b="0" i="0" sz="1400" u="none" cap="none" strike="noStrike">
              <a:solidFill>
                <a:srgbClr val="000000"/>
              </a:solidFill>
              <a:latin typeface="Century Gothic"/>
              <a:ea typeface="Century Gothic"/>
              <a:cs typeface="Century Gothic"/>
              <a:sym typeface="Century Gothic"/>
            </a:endParaRPr>
          </a:p>
        </p:txBody>
      </p:sp>
      <p:sp>
        <p:nvSpPr>
          <p:cNvPr id="975" name="Google Shape;975;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163</a:t>
            </a:r>
            <a:endParaRPr b="0" i="0" sz="1400" u="none" cap="none" strike="noStrike">
              <a:solidFill>
                <a:srgbClr val="000000"/>
              </a:solidFill>
              <a:latin typeface="Century Gothic"/>
              <a:ea typeface="Century Gothic"/>
              <a:cs typeface="Century Gothic"/>
              <a:sym typeface="Century Gothic"/>
            </a:endParaRPr>
          </a:p>
        </p:txBody>
      </p:sp>
      <p:pic>
        <p:nvPicPr>
          <p:cNvPr id="976" name="Google Shape;976;p72"/>
          <p:cNvPicPr preferRelativeResize="0"/>
          <p:nvPr/>
        </p:nvPicPr>
        <p:blipFill rotWithShape="1">
          <a:blip r:embed="rId6">
            <a:alphaModFix/>
          </a:blip>
          <a:srcRect b="0" l="0" r="0" t="0"/>
          <a:stretch/>
        </p:blipFill>
        <p:spPr>
          <a:xfrm>
            <a:off x="4435890" y="1906266"/>
            <a:ext cx="4220263" cy="36895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77" name="Google Shape;977;p72"/>
          <p:cNvSpPr txBox="1"/>
          <p:nvPr/>
        </p:nvSpPr>
        <p:spPr>
          <a:xfrm>
            <a:off x="9263975" y="2719788"/>
            <a:ext cx="28587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163 in your Student Interactive.  </a:t>
            </a:r>
            <a:endParaRPr b="0" i="0" sz="3200" u="none" cap="none" strike="noStrike">
              <a:solidFill>
                <a:schemeClr val="dk1"/>
              </a:solidFill>
              <a:latin typeface="Century Gothic"/>
              <a:ea typeface="Century Gothic"/>
              <a:cs typeface="Century Gothic"/>
              <a:sym typeface="Century Gothic"/>
            </a:endParaRPr>
          </a:p>
        </p:txBody>
      </p:sp>
      <p:sp>
        <p:nvSpPr>
          <p:cNvPr id="978" name="Google Shape;978;p72"/>
          <p:cNvSpPr txBox="1"/>
          <p:nvPr/>
        </p:nvSpPr>
        <p:spPr>
          <a:xfrm>
            <a:off x="472190" y="2632588"/>
            <a:ext cx="4752600" cy="175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Emma rides </a:t>
            </a:r>
            <a:endParaRPr b="0" i="0" sz="3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Emma’s bike.  Emma rides far.</a:t>
            </a:r>
            <a:endParaRPr b="0" i="0" sz="36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pic>
        <p:nvPicPr>
          <p:cNvPr descr="A picture containing clock&#10;&#10;Description automatically generated" id="984" name="Google Shape;984;g2ac03a378d9_0_107"/>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985" name="Google Shape;985;g2ac03a378d9_0_107"/>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986" name="Google Shape;986;g2ac03a378d9_0_107"/>
          <p:cNvPicPr preferRelativeResize="0"/>
          <p:nvPr/>
        </p:nvPicPr>
        <p:blipFill rotWithShape="1">
          <a:blip r:embed="rId5">
            <a:alphaModFix/>
          </a:blip>
          <a:srcRect b="11559" l="5778" r="5316" t="0"/>
          <a:stretch/>
        </p:blipFill>
        <p:spPr>
          <a:xfrm>
            <a:off x="298808" y="6364415"/>
            <a:ext cx="1040463" cy="416152"/>
          </a:xfrm>
          <a:prstGeom prst="rect">
            <a:avLst/>
          </a:prstGeom>
          <a:noFill/>
          <a:ln>
            <a:noFill/>
          </a:ln>
        </p:spPr>
      </p:pic>
      <p:cxnSp>
        <p:nvCxnSpPr>
          <p:cNvPr id="987" name="Google Shape;987;g2ac03a378d9_0_107"/>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988" name="Google Shape;988;g2ac03a378d9_0_107"/>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89" name="Google Shape;989;g2ac03a378d9_0_107"/>
          <p:cNvSpPr txBox="1"/>
          <p:nvPr/>
        </p:nvSpPr>
        <p:spPr>
          <a:xfrm>
            <a:off x="1453425" y="1857175"/>
            <a:ext cx="9024000" cy="3832800"/>
          </a:xfrm>
          <a:prstGeom prst="rect">
            <a:avLst/>
          </a:prstGeom>
          <a:noFill/>
          <a:ln>
            <a:noFill/>
          </a:ln>
        </p:spPr>
        <p:txBody>
          <a:bodyPr anchorCtr="0" anchor="t" bIns="45700" lIns="91425" spcFirstLastPara="1" rIns="91425" wrap="square" tIns="45700">
            <a:spAutoFit/>
          </a:bodyPr>
          <a:lstStyle/>
          <a:p>
            <a:pPr indent="-457200" lvl="0" marL="457200" rtl="0" algn="l">
              <a:lnSpc>
                <a:spcPct val="115000"/>
              </a:lnSpc>
              <a:spcBef>
                <a:spcPts val="0"/>
              </a:spcBef>
              <a:spcAft>
                <a:spcPts val="0"/>
              </a:spcAft>
              <a:buClr>
                <a:schemeClr val="dk1"/>
              </a:buClr>
              <a:buSzPts val="3600"/>
              <a:buFont typeface="Calibri"/>
              <a:buAutoNum type="arabicPeriod"/>
            </a:pPr>
            <a:r>
              <a:rPr lang="en-US" sz="3600">
                <a:solidFill>
                  <a:schemeClr val="dk1"/>
                </a:solidFill>
                <a:latin typeface="Century Gothic"/>
                <a:ea typeface="Century Gothic"/>
                <a:cs typeface="Century Gothic"/>
                <a:sym typeface="Century Gothic"/>
              </a:rPr>
              <a:t>The soup tastes </a:t>
            </a:r>
            <a:r>
              <a:rPr b="1" lang="en-US" sz="3600">
                <a:solidFill>
                  <a:schemeClr val="dk1"/>
                </a:solidFill>
                <a:latin typeface="Century Gothic"/>
                <a:ea typeface="Century Gothic"/>
                <a:cs typeface="Century Gothic"/>
                <a:sym typeface="Century Gothic"/>
              </a:rPr>
              <a:t>good</a:t>
            </a:r>
            <a:r>
              <a:rPr lang="en-US" sz="3600">
                <a:solidFill>
                  <a:schemeClr val="dk1"/>
                </a:solidFill>
                <a:latin typeface="Century Gothic"/>
                <a:ea typeface="Century Gothic"/>
                <a:cs typeface="Century Gothic"/>
                <a:sym typeface="Century Gothic"/>
              </a:rPr>
              <a:t>. </a:t>
            </a:r>
            <a:endParaRPr sz="3600">
              <a:solidFill>
                <a:schemeClr val="dk1"/>
              </a:solidFill>
              <a:latin typeface="Century Gothic"/>
              <a:ea typeface="Century Gothic"/>
              <a:cs typeface="Century Gothic"/>
              <a:sym typeface="Century Gothic"/>
            </a:endParaRPr>
          </a:p>
          <a:p>
            <a:pPr indent="-457200" lvl="0" marL="457200" rtl="0" algn="l">
              <a:lnSpc>
                <a:spcPct val="115000"/>
              </a:lnSpc>
              <a:spcBef>
                <a:spcPts val="0"/>
              </a:spcBef>
              <a:spcAft>
                <a:spcPts val="0"/>
              </a:spcAft>
              <a:buClr>
                <a:schemeClr val="dk1"/>
              </a:buClr>
              <a:buSzPts val="3600"/>
              <a:buFont typeface="Calibri"/>
              <a:buAutoNum type="arabicPeriod"/>
            </a:pPr>
            <a:r>
              <a:rPr lang="en-US" sz="3600">
                <a:solidFill>
                  <a:schemeClr val="dk1"/>
                </a:solidFill>
                <a:latin typeface="Century Gothic"/>
                <a:ea typeface="Century Gothic"/>
                <a:cs typeface="Century Gothic"/>
                <a:sym typeface="Century Gothic"/>
              </a:rPr>
              <a:t>Wear gloves </a:t>
            </a:r>
            <a:r>
              <a:rPr b="1" lang="en-US" sz="3600">
                <a:solidFill>
                  <a:schemeClr val="dk1"/>
                </a:solidFill>
                <a:latin typeface="Century Gothic"/>
                <a:ea typeface="Century Gothic"/>
                <a:cs typeface="Century Gothic"/>
                <a:sym typeface="Century Gothic"/>
              </a:rPr>
              <a:t>if</a:t>
            </a:r>
            <a:r>
              <a:rPr lang="en-US" sz="3600">
                <a:solidFill>
                  <a:schemeClr val="dk1"/>
                </a:solidFill>
                <a:latin typeface="Century Gothic"/>
                <a:ea typeface="Century Gothic"/>
                <a:cs typeface="Century Gothic"/>
                <a:sym typeface="Century Gothic"/>
              </a:rPr>
              <a:t> your hands are cold. </a:t>
            </a:r>
            <a:endParaRPr sz="3600">
              <a:solidFill>
                <a:schemeClr val="dk1"/>
              </a:solidFill>
              <a:latin typeface="Century Gothic"/>
              <a:ea typeface="Century Gothic"/>
              <a:cs typeface="Century Gothic"/>
              <a:sym typeface="Century Gothic"/>
            </a:endParaRPr>
          </a:p>
          <a:p>
            <a:pPr indent="-457200" lvl="0" marL="457200" rtl="0" algn="l">
              <a:lnSpc>
                <a:spcPct val="115000"/>
              </a:lnSpc>
              <a:spcBef>
                <a:spcPts val="0"/>
              </a:spcBef>
              <a:spcAft>
                <a:spcPts val="0"/>
              </a:spcAft>
              <a:buClr>
                <a:schemeClr val="dk1"/>
              </a:buClr>
              <a:buSzPts val="3600"/>
              <a:buFont typeface="Calibri"/>
              <a:buAutoNum type="arabicPeriod"/>
            </a:pPr>
            <a:r>
              <a:rPr lang="en-US" sz="3600">
                <a:solidFill>
                  <a:schemeClr val="dk1"/>
                </a:solidFill>
                <a:latin typeface="Century Gothic"/>
                <a:ea typeface="Century Gothic"/>
                <a:cs typeface="Century Gothic"/>
                <a:sym typeface="Century Gothic"/>
              </a:rPr>
              <a:t>The air inside </a:t>
            </a:r>
            <a:r>
              <a:rPr b="1" lang="en-US" sz="3600">
                <a:solidFill>
                  <a:schemeClr val="dk1"/>
                </a:solidFill>
                <a:latin typeface="Century Gothic"/>
                <a:ea typeface="Century Gothic"/>
                <a:cs typeface="Century Gothic"/>
                <a:sym typeface="Century Gothic"/>
              </a:rPr>
              <a:t>is</a:t>
            </a:r>
            <a:r>
              <a:rPr lang="en-US" sz="3600">
                <a:solidFill>
                  <a:schemeClr val="dk1"/>
                </a:solidFill>
                <a:latin typeface="Century Gothic"/>
                <a:ea typeface="Century Gothic"/>
                <a:cs typeface="Century Gothic"/>
                <a:sym typeface="Century Gothic"/>
              </a:rPr>
              <a:t> cool. </a:t>
            </a:r>
            <a:endParaRPr sz="3600">
              <a:solidFill>
                <a:schemeClr val="dk1"/>
              </a:solidFill>
              <a:latin typeface="Century Gothic"/>
              <a:ea typeface="Century Gothic"/>
              <a:cs typeface="Century Gothic"/>
              <a:sym typeface="Century Gothic"/>
            </a:endParaRPr>
          </a:p>
          <a:p>
            <a:pPr indent="-457200" lvl="0" marL="457200" rtl="0" algn="l">
              <a:lnSpc>
                <a:spcPct val="115000"/>
              </a:lnSpc>
              <a:spcBef>
                <a:spcPts val="0"/>
              </a:spcBef>
              <a:spcAft>
                <a:spcPts val="0"/>
              </a:spcAft>
              <a:buClr>
                <a:schemeClr val="dk1"/>
              </a:buClr>
              <a:buSzPts val="3600"/>
              <a:buFont typeface="Calibri"/>
              <a:buAutoNum type="arabicPeriod"/>
            </a:pPr>
            <a:r>
              <a:rPr lang="en-US" sz="3600">
                <a:solidFill>
                  <a:schemeClr val="dk1"/>
                </a:solidFill>
                <a:latin typeface="Century Gothic"/>
                <a:ea typeface="Century Gothic"/>
                <a:cs typeface="Century Gothic"/>
                <a:sym typeface="Century Gothic"/>
              </a:rPr>
              <a:t>Leave the door </a:t>
            </a:r>
            <a:r>
              <a:rPr b="1" lang="en-US" sz="3600">
                <a:solidFill>
                  <a:schemeClr val="dk1"/>
                </a:solidFill>
                <a:latin typeface="Century Gothic"/>
                <a:ea typeface="Century Gothic"/>
                <a:cs typeface="Century Gothic"/>
                <a:sym typeface="Century Gothic"/>
              </a:rPr>
              <a:t>open</a:t>
            </a:r>
            <a:r>
              <a:rPr lang="en-US" sz="3600">
                <a:solidFill>
                  <a:schemeClr val="dk1"/>
                </a:solidFill>
                <a:latin typeface="Century Gothic"/>
                <a:ea typeface="Century Gothic"/>
                <a:cs typeface="Century Gothic"/>
                <a:sym typeface="Century Gothic"/>
              </a:rPr>
              <a:t> for me. </a:t>
            </a:r>
            <a:endParaRPr sz="3600">
              <a:solidFill>
                <a:schemeClr val="dk1"/>
              </a:solidFill>
              <a:latin typeface="Century Gothic"/>
              <a:ea typeface="Century Gothic"/>
              <a:cs typeface="Century Gothic"/>
              <a:sym typeface="Century Gothic"/>
            </a:endParaRPr>
          </a:p>
          <a:p>
            <a:pPr indent="-457200" lvl="0" marL="457200" rtl="0" algn="l">
              <a:lnSpc>
                <a:spcPct val="115000"/>
              </a:lnSpc>
              <a:spcBef>
                <a:spcPts val="0"/>
              </a:spcBef>
              <a:spcAft>
                <a:spcPts val="0"/>
              </a:spcAft>
              <a:buClr>
                <a:schemeClr val="dk1"/>
              </a:buClr>
              <a:buSzPts val="3600"/>
              <a:buFont typeface="Calibri"/>
              <a:buAutoNum type="arabicPeriod"/>
            </a:pPr>
            <a:r>
              <a:rPr lang="en-US" sz="3600">
                <a:solidFill>
                  <a:schemeClr val="dk1"/>
                </a:solidFill>
                <a:latin typeface="Century Gothic"/>
                <a:ea typeface="Century Gothic"/>
                <a:cs typeface="Century Gothic"/>
                <a:sym typeface="Century Gothic"/>
              </a:rPr>
              <a:t>I can fill </a:t>
            </a:r>
            <a:r>
              <a:rPr b="1" lang="en-US" sz="3600">
                <a:solidFill>
                  <a:schemeClr val="dk1"/>
                </a:solidFill>
                <a:latin typeface="Century Gothic"/>
                <a:ea typeface="Century Gothic"/>
                <a:cs typeface="Century Gothic"/>
                <a:sym typeface="Century Gothic"/>
              </a:rPr>
              <a:t>in</a:t>
            </a:r>
            <a:r>
              <a:rPr lang="en-US" sz="3600">
                <a:solidFill>
                  <a:schemeClr val="dk1"/>
                </a:solidFill>
                <a:latin typeface="Century Gothic"/>
                <a:ea typeface="Century Gothic"/>
                <a:cs typeface="Century Gothic"/>
                <a:sym typeface="Century Gothic"/>
              </a:rPr>
              <a:t> the hole with dirt. </a:t>
            </a:r>
            <a:endParaRPr sz="3600">
              <a:solidFill>
                <a:schemeClr val="dk1"/>
              </a:solidFill>
              <a:latin typeface="Century Gothic"/>
              <a:ea typeface="Century Gothic"/>
              <a:cs typeface="Century Gothic"/>
              <a:sym typeface="Century Gothic"/>
            </a:endParaRPr>
          </a:p>
          <a:p>
            <a:pPr indent="-457200" lvl="0" marL="457200" rtl="0" algn="l">
              <a:lnSpc>
                <a:spcPct val="115000"/>
              </a:lnSpc>
              <a:spcBef>
                <a:spcPts val="0"/>
              </a:spcBef>
              <a:spcAft>
                <a:spcPts val="0"/>
              </a:spcAft>
              <a:buClr>
                <a:schemeClr val="dk1"/>
              </a:buClr>
              <a:buSzPts val="3600"/>
              <a:buFont typeface="Calibri"/>
              <a:buAutoNum type="arabicPeriod"/>
            </a:pPr>
            <a:r>
              <a:rPr lang="en-US" sz="3600">
                <a:solidFill>
                  <a:schemeClr val="dk1"/>
                </a:solidFill>
                <a:latin typeface="Century Gothic"/>
                <a:ea typeface="Century Gothic"/>
                <a:cs typeface="Century Gothic"/>
                <a:sym typeface="Century Gothic"/>
              </a:rPr>
              <a:t>Please put </a:t>
            </a:r>
            <a:r>
              <a:rPr b="1" lang="en-US" sz="3600">
                <a:solidFill>
                  <a:schemeClr val="dk1"/>
                </a:solidFill>
                <a:latin typeface="Century Gothic"/>
                <a:ea typeface="Century Gothic"/>
                <a:cs typeface="Century Gothic"/>
                <a:sym typeface="Century Gothic"/>
              </a:rPr>
              <a:t>it</a:t>
            </a:r>
            <a:r>
              <a:rPr lang="en-US" sz="3600">
                <a:solidFill>
                  <a:schemeClr val="dk1"/>
                </a:solidFill>
                <a:latin typeface="Century Gothic"/>
                <a:ea typeface="Century Gothic"/>
                <a:cs typeface="Century Gothic"/>
                <a:sym typeface="Century Gothic"/>
              </a:rPr>
              <a:t> here.</a:t>
            </a:r>
            <a:endParaRPr sz="3600">
              <a:solidFill>
                <a:schemeClr val="dk1"/>
              </a:solidFill>
              <a:latin typeface="Century Gothic"/>
              <a:ea typeface="Century Gothic"/>
              <a:cs typeface="Century Gothic"/>
              <a:sym typeface="Century Gothic"/>
            </a:endParaRPr>
          </a:p>
        </p:txBody>
      </p:sp>
      <p:sp>
        <p:nvSpPr>
          <p:cNvPr id="990" name="Google Shape;990;g2ac03a378d9_0_107"/>
          <p:cNvSpPr/>
          <p:nvPr/>
        </p:nvSpPr>
        <p:spPr>
          <a:xfrm>
            <a:off x="4749180" y="2530950"/>
            <a:ext cx="513900" cy="48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1" name="Google Shape;991;g2ac03a378d9_0_107"/>
          <p:cNvSpPr/>
          <p:nvPr/>
        </p:nvSpPr>
        <p:spPr>
          <a:xfrm>
            <a:off x="5488355" y="3795125"/>
            <a:ext cx="1215300" cy="54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2" name="Google Shape;992;g2ac03a378d9_0_107"/>
          <p:cNvSpPr/>
          <p:nvPr/>
        </p:nvSpPr>
        <p:spPr>
          <a:xfrm>
            <a:off x="5458875" y="1973075"/>
            <a:ext cx="1215300" cy="48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3" name="Google Shape;993;g2ac03a378d9_0_107"/>
          <p:cNvSpPr/>
          <p:nvPr/>
        </p:nvSpPr>
        <p:spPr>
          <a:xfrm>
            <a:off x="4374325" y="5101875"/>
            <a:ext cx="425100" cy="48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4" name="Google Shape;994;g2ac03a378d9_0_107"/>
          <p:cNvSpPr/>
          <p:nvPr/>
        </p:nvSpPr>
        <p:spPr>
          <a:xfrm>
            <a:off x="4799430" y="3186450"/>
            <a:ext cx="513900" cy="48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5" name="Google Shape;995;g2ac03a378d9_0_107"/>
          <p:cNvSpPr/>
          <p:nvPr/>
        </p:nvSpPr>
        <p:spPr>
          <a:xfrm>
            <a:off x="3737580" y="4483775"/>
            <a:ext cx="513900" cy="48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pic>
        <p:nvPicPr>
          <p:cNvPr descr="A picture containing clock&#10;&#10;Description automatically generated" id="1001" name="Google Shape;1001;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02" name="Google Shape;1002;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03" name="Google Shape;1003;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04" name="Google Shape;1004;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05" name="Google Shape;1005;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06" name="Google Shape;1006;p74"/>
          <p:cNvSpPr txBox="1"/>
          <p:nvPr/>
        </p:nvSpPr>
        <p:spPr>
          <a:xfrm>
            <a:off x="584045" y="2345307"/>
            <a:ext cx="11023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chemeClr val="dk1"/>
                </a:solidFill>
                <a:latin typeface="Century Gothic"/>
                <a:ea typeface="Century Gothic"/>
                <a:cs typeface="Century Gothic"/>
                <a:sym typeface="Century Gothic"/>
              </a:rPr>
              <a:t>Which word in the sentence is a question word</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sp>
        <p:nvSpPr>
          <p:cNvPr id="1007" name="Google Shape;1007;p74"/>
          <p:cNvSpPr txBox="1"/>
          <p:nvPr/>
        </p:nvSpPr>
        <p:spPr>
          <a:xfrm>
            <a:off x="1339273" y="3188850"/>
            <a:ext cx="6100762" cy="2554505"/>
          </a:xfrm>
          <a:prstGeom prst="rect">
            <a:avLst/>
          </a:prstGeom>
          <a:noFill/>
          <a:ln>
            <a:noFill/>
          </a:ln>
        </p:spPr>
        <p:txBody>
          <a:bodyPr anchorCtr="0" anchor="t" bIns="45700" lIns="91425" spcFirstLastPara="1" rIns="91425" wrap="square" tIns="45700">
            <a:spAutoFit/>
          </a:bodyPr>
          <a:lstStyle/>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Who</a:t>
            </a:r>
            <a:endParaRPr b="0" i="0" sz="14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is</a:t>
            </a:r>
            <a:endParaRPr b="0" i="0" sz="14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the</a:t>
            </a:r>
            <a:endParaRPr b="0" i="0" sz="14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teacher</a:t>
            </a:r>
            <a:endParaRPr b="0" i="0" sz="1400" u="none" cap="none" strike="noStrike">
              <a:solidFill>
                <a:srgbClr val="000000"/>
              </a:solidFill>
              <a:latin typeface="Arial"/>
              <a:ea typeface="Arial"/>
              <a:cs typeface="Arial"/>
              <a:sym typeface="Arial"/>
            </a:endParaRPr>
          </a:p>
        </p:txBody>
      </p:sp>
      <p:sp>
        <p:nvSpPr>
          <p:cNvPr id="1008" name="Google Shape;1008;p74"/>
          <p:cNvSpPr txBox="1"/>
          <p:nvPr/>
        </p:nvSpPr>
        <p:spPr>
          <a:xfrm>
            <a:off x="1329248" y="1378653"/>
            <a:ext cx="9533502"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400" u="none" cap="none" strike="noStrike">
                <a:solidFill>
                  <a:schemeClr val="accent1"/>
                </a:solidFill>
                <a:latin typeface="Century Gothic"/>
                <a:ea typeface="Century Gothic"/>
                <a:cs typeface="Century Gothic"/>
                <a:sym typeface="Century Gothic"/>
              </a:rPr>
              <a:t>Who is the teacher</a:t>
            </a:r>
            <a:r>
              <a:rPr b="0" i="0" lang="en-US" sz="4400" u="none" cap="none" strike="noStrike">
                <a:solidFill>
                  <a:schemeClr val="accent1"/>
                </a:solidFill>
                <a:latin typeface="Arial"/>
                <a:ea typeface="Arial"/>
                <a:cs typeface="Arial"/>
                <a:sym typeface="Arial"/>
              </a:rPr>
              <a:t>?</a:t>
            </a:r>
            <a:endParaRPr b="0" i="0" sz="4400" u="none" cap="none" strike="noStrike">
              <a:solidFill>
                <a:schemeClr val="accent1"/>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15" name="Google Shape;1015;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16" name="Google Shape;1016;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4: </a:t>
            </a:r>
            <a:r>
              <a:rPr b="1" i="0" lang="en-US" sz="6600" u="none" cap="none" strike="noStrike">
                <a:solidFill>
                  <a:schemeClr val="lt1"/>
                </a:solidFill>
                <a:latin typeface="Century Gothic"/>
                <a:ea typeface="Century Gothic"/>
                <a:cs typeface="Century Gothic"/>
                <a:sym typeface="Century Gothic"/>
              </a:rPr>
              <a:t>Week 4</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17" name="Google Shape;1017;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18" name="Google Shape;1018;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19" name="Google Shape;1019;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20" name="Google Shape;1020;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descr="A picture containing clock&#10;&#10;Description automatically generated" id="163" name="Google Shape;163;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64" name="Google Shape;164;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5" name="Google Shape;165;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6" name="Google Shape;166;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7" name="Google Shape;167;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68" name="Google Shape;168;p9"/>
          <p:cNvSpPr txBox="1"/>
          <p:nvPr/>
        </p:nvSpPr>
        <p:spPr>
          <a:xfrm>
            <a:off x="885824" y="2967335"/>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could</a:t>
            </a:r>
            <a:endParaRPr b="0" i="0" sz="1400" u="none" cap="none" strike="noStrike">
              <a:solidFill>
                <a:srgbClr val="000000"/>
              </a:solidFill>
              <a:latin typeface="Century Gothic"/>
              <a:ea typeface="Century Gothic"/>
              <a:cs typeface="Century Gothic"/>
              <a:sym typeface="Century Gothic"/>
            </a:endParaRPr>
          </a:p>
        </p:txBody>
      </p:sp>
      <p:sp>
        <p:nvSpPr>
          <p:cNvPr id="169" name="Google Shape;169;p9"/>
          <p:cNvSpPr txBox="1"/>
          <p:nvPr/>
        </p:nvSpPr>
        <p:spPr>
          <a:xfrm>
            <a:off x="4495801" y="2967335"/>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good</a:t>
            </a:r>
            <a:endParaRPr b="0" i="0" sz="1400" u="none" cap="none" strike="noStrike">
              <a:solidFill>
                <a:srgbClr val="000000"/>
              </a:solidFill>
              <a:latin typeface="Century Gothic"/>
              <a:ea typeface="Century Gothic"/>
              <a:cs typeface="Century Gothic"/>
              <a:sym typeface="Century Gothic"/>
            </a:endParaRPr>
          </a:p>
        </p:txBody>
      </p:sp>
      <p:sp>
        <p:nvSpPr>
          <p:cNvPr id="170" name="Google Shape;170;p9"/>
          <p:cNvSpPr txBox="1"/>
          <p:nvPr/>
        </p:nvSpPr>
        <p:spPr>
          <a:xfrm>
            <a:off x="8002497" y="2953168"/>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open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descr="A picture containing clock&#10;&#10;Description automatically generated" id="176" name="Google Shape;176;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7" name="Google Shape;177;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8" name="Google Shape;178;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9" name="Google Shape;179;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0" name="Google Shape;180;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pic>
        <p:nvPicPr>
          <p:cNvPr id="181" name="Google Shape;181;p10"/>
          <p:cNvPicPr preferRelativeResize="0"/>
          <p:nvPr/>
        </p:nvPicPr>
        <p:blipFill rotWithShape="1">
          <a:blip r:embed="rId6">
            <a:alphaModFix/>
          </a:blip>
          <a:srcRect b="0" l="0" r="0" t="0"/>
          <a:stretch/>
        </p:blipFill>
        <p:spPr>
          <a:xfrm>
            <a:off x="781430" y="2027717"/>
            <a:ext cx="8052311" cy="357298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82" name="Google Shape;182;p10"/>
          <p:cNvSpPr txBox="1"/>
          <p:nvPr/>
        </p:nvSpPr>
        <p:spPr>
          <a:xfrm>
            <a:off x="9207870" y="2765076"/>
            <a:ext cx="2400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What was life like in the </a:t>
            </a:r>
            <a:r>
              <a:rPr b="1" i="0" lang="en-US" sz="3200" u="none" cap="none" strike="noStrike">
                <a:solidFill>
                  <a:schemeClr val="dk1"/>
                </a:solidFill>
                <a:latin typeface="Century Gothic"/>
                <a:ea typeface="Century Gothic"/>
                <a:cs typeface="Century Gothic"/>
                <a:sym typeface="Century Gothic"/>
              </a:rPr>
              <a:t>past</a:t>
            </a:r>
            <a:r>
              <a:rPr b="0" i="0" lang="en-US" sz="3200" u="none" cap="none" strike="noStrike">
                <a:solidFill>
                  <a:schemeClr val="dk1"/>
                </a:solidFill>
                <a:latin typeface="Arial"/>
                <a:ea typeface="Arial"/>
                <a:cs typeface="Arial"/>
                <a:sym typeface="Arial"/>
              </a:rPr>
              <a:t>?</a:t>
            </a:r>
            <a:endParaRPr b="0" i="0" sz="1800" u="none" cap="none" strike="noStrike">
              <a:solidFill>
                <a:srgbClr val="000000"/>
              </a:solidFill>
              <a:latin typeface="Arial"/>
              <a:ea typeface="Arial"/>
              <a:cs typeface="Arial"/>
              <a:sym typeface="Arial"/>
            </a:endParaRPr>
          </a:p>
        </p:txBody>
      </p:sp>
      <p:sp>
        <p:nvSpPr>
          <p:cNvPr id="183" name="Google Shape;183;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128,129</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